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30"/>
  </p:notesMasterIdLst>
  <p:handoutMasterIdLst>
    <p:handoutMasterId r:id="rId31"/>
  </p:handoutMasterIdLst>
  <p:sldIdLst>
    <p:sldId id="423" r:id="rId2"/>
    <p:sldId id="346" r:id="rId3"/>
    <p:sldId id="300" r:id="rId4"/>
    <p:sldId id="477" r:id="rId5"/>
    <p:sldId id="481" r:id="rId6"/>
    <p:sldId id="479" r:id="rId7"/>
    <p:sldId id="473" r:id="rId8"/>
    <p:sldId id="294" r:id="rId9"/>
    <p:sldId id="407" r:id="rId10"/>
    <p:sldId id="409" r:id="rId11"/>
    <p:sldId id="272" r:id="rId12"/>
    <p:sldId id="292" r:id="rId13"/>
    <p:sldId id="464" r:id="rId14"/>
    <p:sldId id="466" r:id="rId15"/>
    <p:sldId id="483" r:id="rId16"/>
    <p:sldId id="426" r:id="rId17"/>
    <p:sldId id="299" r:id="rId18"/>
    <p:sldId id="474" r:id="rId19"/>
    <p:sldId id="494" r:id="rId20"/>
    <p:sldId id="338" r:id="rId21"/>
    <p:sldId id="308" r:id="rId22"/>
    <p:sldId id="313" r:id="rId23"/>
    <p:sldId id="295" r:id="rId24"/>
    <p:sldId id="296" r:id="rId25"/>
    <p:sldId id="439" r:id="rId26"/>
    <p:sldId id="314" r:id="rId27"/>
    <p:sldId id="421" r:id="rId28"/>
    <p:sldId id="410" r:id="rId2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  <p15:guide id="3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CFF66"/>
    <a:srgbClr val="76923C"/>
    <a:srgbClr val="FF9999"/>
    <a:srgbClr val="CCCCFF"/>
    <a:srgbClr val="FF5050"/>
    <a:srgbClr val="66FFFF"/>
    <a:srgbClr val="0000FF"/>
    <a:srgbClr val="1524B1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3640" autoAdjust="0"/>
  </p:normalViewPr>
  <p:slideViewPr>
    <p:cSldViewPr>
      <p:cViewPr varScale="1">
        <p:scale>
          <a:sx n="70" d="100"/>
          <a:sy n="70" d="100"/>
        </p:scale>
        <p:origin x="12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notesViewPr>
    <p:cSldViewPr>
      <p:cViewPr varScale="1">
        <p:scale>
          <a:sx n="50" d="100"/>
          <a:sy n="50" d="100"/>
        </p:scale>
        <p:origin x="-2976" y="-108"/>
      </p:cViewPr>
      <p:guideLst>
        <p:guide orient="horz" pos="3130"/>
        <p:guide pos="2144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5F5E7-9187-4692-8282-5506C58A7E0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EB71EA69-9923-42C6-B041-9426092F4A35}">
      <dgm:prSet phldrT="[テキスト]" custT="1"/>
      <dgm:spPr>
        <a:gradFill rotWithShape="0">
          <a:gsLst>
            <a:gs pos="0">
              <a:srgbClr val="FFC000"/>
            </a:gs>
            <a:gs pos="20000">
              <a:schemeClr val="bg1"/>
            </a:gs>
            <a:gs pos="80000">
              <a:schemeClr val="bg1"/>
            </a:gs>
            <a:gs pos="100000">
              <a:srgbClr val="FFC000"/>
            </a:gs>
          </a:gsLst>
          <a:lin ang="5400000" scaled="1"/>
        </a:gradFill>
        <a:ln w="25400">
          <a:solidFill>
            <a:srgbClr val="FFC000"/>
          </a:solidFill>
        </a:ln>
      </dgm:spPr>
      <dgm:t>
        <a:bodyPr/>
        <a:lstStyle/>
        <a:p>
          <a:pPr algn="l"/>
          <a:r>
            <a:rPr kumimoji="1" lang="ja-JP" altLang="en-US" sz="1400" b="1" dirty="0" smtClean="0">
              <a:solidFill>
                <a:schemeClr val="tx1"/>
              </a:solidFill>
            </a:rPr>
            <a:t>ＰＣＢ廃棄物の恐れのある廃電気機器、 廃油、汚染物等</a:t>
          </a:r>
          <a:endParaRPr kumimoji="1" lang="ja-JP" altLang="en-US" sz="1400" b="1" dirty="0">
            <a:solidFill>
              <a:schemeClr val="tx1"/>
            </a:solidFill>
          </a:endParaRPr>
        </a:p>
      </dgm:t>
    </dgm:pt>
    <dgm:pt modelId="{D2B882AE-0F89-4DB4-BD68-F56420E4A4D8}" type="parTrans" cxnId="{AF4D26B2-3C3A-4439-8B59-84EA533C0067}">
      <dgm:prSet/>
      <dgm:spPr/>
      <dgm:t>
        <a:bodyPr/>
        <a:lstStyle/>
        <a:p>
          <a:endParaRPr kumimoji="1" lang="ja-JP" altLang="en-US"/>
        </a:p>
      </dgm:t>
    </dgm:pt>
    <dgm:pt modelId="{E13E28B7-76B7-43AC-A7F0-6EF8E95FFEA1}" type="sibTrans" cxnId="{AF4D26B2-3C3A-4439-8B59-84EA533C0067}">
      <dgm:prSet/>
      <dgm:spPr/>
      <dgm:t>
        <a:bodyPr/>
        <a:lstStyle/>
        <a:p>
          <a:endParaRPr kumimoji="1" lang="ja-JP" altLang="en-US"/>
        </a:p>
      </dgm:t>
    </dgm:pt>
    <dgm:pt modelId="{B1895693-9B72-43CD-AF61-E340920ED792}">
      <dgm:prSet phldrT="[テキスト]" custT="1"/>
      <dgm:spPr>
        <a:gradFill rotWithShape="0">
          <a:gsLst>
            <a:gs pos="0">
              <a:srgbClr val="92D050">
                <a:lumMod val="96000"/>
                <a:alpha val="98000"/>
              </a:srgbClr>
            </a:gs>
            <a:gs pos="20000">
              <a:schemeClr val="bg1"/>
            </a:gs>
            <a:gs pos="80000">
              <a:schemeClr val="bg1"/>
            </a:gs>
            <a:gs pos="100000">
              <a:srgbClr val="92D050"/>
            </a:gs>
          </a:gsLst>
          <a:lin ang="5400000" scaled="1"/>
        </a:gradFill>
        <a:ln w="25400">
          <a:solidFill>
            <a:srgbClr val="00B050"/>
          </a:solidFill>
        </a:ln>
      </dgm:spPr>
      <dgm:t>
        <a:bodyPr/>
        <a:lstStyle/>
        <a:p>
          <a:pPr algn="l"/>
          <a:r>
            <a:rPr kumimoji="1" lang="en-US" altLang="ja-JP" sz="1400" b="1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1400" b="1" dirty="0" smtClean="0">
              <a:solidFill>
                <a:schemeClr val="tx1"/>
              </a:solidFill>
              <a:latin typeface="+mn-ea"/>
              <a:ea typeface="+mn-ea"/>
            </a:rPr>
            <a:t>廃棄物かどうかの確認</a:t>
          </a:r>
          <a:endParaRPr kumimoji="1" lang="ja-JP" altLang="en-US" sz="14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27FEF85E-3D3E-4701-A611-77A2F70FCF15}" type="parTrans" cxnId="{17ED426E-8696-4B9A-BFCF-09F92B3CC1C4}">
      <dgm:prSet/>
      <dgm:spPr>
        <a:ln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16446B54-34AD-4734-81AA-3AA607007C7A}" type="sibTrans" cxnId="{17ED426E-8696-4B9A-BFCF-09F92B3CC1C4}">
      <dgm:prSet/>
      <dgm:spPr/>
      <dgm:t>
        <a:bodyPr/>
        <a:lstStyle/>
        <a:p>
          <a:endParaRPr kumimoji="1" lang="ja-JP" altLang="en-US"/>
        </a:p>
      </dgm:t>
    </dgm:pt>
    <dgm:pt modelId="{22FD482B-A4BC-44B1-B14B-F68160ABA492}">
      <dgm:prSet phldrT="[テキスト]" custT="1"/>
      <dgm:spPr>
        <a:gradFill rotWithShape="0">
          <a:gsLst>
            <a:gs pos="0">
              <a:srgbClr val="FF0000"/>
            </a:gs>
            <a:gs pos="20000">
              <a:schemeClr val="bg1"/>
            </a:gs>
            <a:gs pos="80000">
              <a:schemeClr val="bg1"/>
            </a:gs>
            <a:gs pos="100000">
              <a:srgbClr val="FF0000"/>
            </a:gs>
          </a:gsLst>
          <a:lin ang="5400000" scaled="1"/>
        </a:gradFill>
        <a:ln w="25400">
          <a:solidFill>
            <a:srgbClr val="FF0000"/>
          </a:solidFill>
        </a:ln>
      </dgm:spPr>
      <dgm:t>
        <a:bodyPr/>
        <a:lstStyle/>
        <a:p>
          <a:r>
            <a:rPr kumimoji="1" lang="ja-JP" altLang="en-US" sz="1800" b="1" dirty="0" smtClean="0">
              <a:solidFill>
                <a:schemeClr val="tx1"/>
              </a:solidFill>
              <a:latin typeface="+mn-ea"/>
              <a:ea typeface="+mn-ea"/>
            </a:rPr>
            <a:t>高濃度</a:t>
          </a:r>
          <a:r>
            <a:rPr kumimoji="1" lang="en-US" altLang="ja-JP" sz="1800" b="1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1800" b="1" dirty="0" smtClean="0">
              <a:solidFill>
                <a:schemeClr val="tx1"/>
              </a:solidFill>
              <a:latin typeface="+mn-ea"/>
              <a:ea typeface="+mn-ea"/>
            </a:rPr>
            <a:t>廃棄物</a:t>
          </a:r>
          <a:endParaRPr kumimoji="1" lang="ja-JP" altLang="en-US" sz="18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28DE692C-D9D3-492E-BCB4-EB98CDC6EF36}" type="parTrans" cxnId="{600C94CB-A8DE-43BB-841A-A36B90208B46}">
      <dgm:prSet/>
      <dgm:spPr>
        <a:ln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47ADF38B-8DAB-40DA-9702-CCD208D37EDB}" type="sibTrans" cxnId="{600C94CB-A8DE-43BB-841A-A36B90208B46}">
      <dgm:prSet/>
      <dgm:spPr/>
      <dgm:t>
        <a:bodyPr/>
        <a:lstStyle/>
        <a:p>
          <a:endParaRPr kumimoji="1" lang="ja-JP" altLang="en-US"/>
        </a:p>
      </dgm:t>
    </dgm:pt>
    <dgm:pt modelId="{5D252820-C1DB-4940-8D81-57F39A143C99}">
      <dgm:prSet phldrT="[テキスト]" custT="1"/>
      <dgm:spPr>
        <a:gradFill rotWithShape="0">
          <a:gsLst>
            <a:gs pos="0">
              <a:srgbClr val="0070C0"/>
            </a:gs>
            <a:gs pos="20000">
              <a:schemeClr val="bg1"/>
            </a:gs>
            <a:gs pos="80000">
              <a:schemeClr val="bg1"/>
            </a:gs>
            <a:gs pos="100000">
              <a:srgbClr val="0070C0"/>
            </a:gs>
          </a:gsLst>
          <a:lin ang="5400000" scaled="1"/>
        </a:gradFill>
        <a:ln w="25400">
          <a:solidFill>
            <a:srgbClr val="0070C0"/>
          </a:solidFill>
        </a:ln>
      </dgm:spPr>
      <dgm:t>
        <a:bodyPr/>
        <a:lstStyle/>
        <a:p>
          <a:r>
            <a:rPr kumimoji="1" lang="ja-JP" altLang="en-US" sz="1800" b="1" dirty="0" smtClean="0">
              <a:solidFill>
                <a:schemeClr val="tx1"/>
              </a:solidFill>
              <a:latin typeface="+mn-ea"/>
              <a:ea typeface="+mn-ea"/>
            </a:rPr>
            <a:t>低濃度</a:t>
          </a:r>
          <a:r>
            <a:rPr kumimoji="1" lang="en-US" altLang="ja-JP" sz="1800" b="1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1800" b="1" dirty="0" smtClean="0">
              <a:solidFill>
                <a:schemeClr val="tx1"/>
              </a:solidFill>
              <a:latin typeface="+mn-ea"/>
              <a:ea typeface="+mn-ea"/>
            </a:rPr>
            <a:t>廃棄物</a:t>
          </a:r>
          <a:endParaRPr kumimoji="1" lang="ja-JP" altLang="en-US" sz="18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A4E1F9FC-DE14-45D3-BBA8-3E4DB079EFBD}" type="parTrans" cxnId="{A4AE773C-507A-4CB1-8617-A6EE05A0A7BF}">
      <dgm:prSet/>
      <dgm:spPr>
        <a:ln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2484CB66-2B23-4EE5-B60E-2A1F9315D4EA}" type="sibTrans" cxnId="{A4AE773C-507A-4CB1-8617-A6EE05A0A7BF}">
      <dgm:prSet/>
      <dgm:spPr/>
      <dgm:t>
        <a:bodyPr/>
        <a:lstStyle/>
        <a:p>
          <a:endParaRPr kumimoji="1" lang="ja-JP" altLang="en-US"/>
        </a:p>
      </dgm:t>
    </dgm:pt>
    <dgm:pt modelId="{2A5112F9-CB2C-4902-B125-727ACE41F53A}">
      <dgm:prSet phldrT="[テキスト]" custT="1"/>
      <dgm:spPr>
        <a:gradFill rotWithShape="0">
          <a:gsLst>
            <a:gs pos="0">
              <a:srgbClr val="A8188D"/>
            </a:gs>
            <a:gs pos="20000">
              <a:schemeClr val="bg1"/>
            </a:gs>
            <a:gs pos="80000">
              <a:schemeClr val="bg1"/>
            </a:gs>
            <a:gs pos="100000">
              <a:srgbClr val="A8188D"/>
            </a:gs>
          </a:gsLst>
          <a:lin ang="5400000" scaled="1"/>
        </a:gradFill>
        <a:ln w="25400">
          <a:solidFill>
            <a:srgbClr val="A8188D"/>
          </a:solidFill>
        </a:ln>
      </dgm:spPr>
      <dgm:t>
        <a:bodyPr/>
        <a:lstStyle/>
        <a:p>
          <a:r>
            <a:rPr kumimoji="1" lang="ja-JP" altLang="en-US" sz="1800" b="1" dirty="0" smtClean="0">
              <a:solidFill>
                <a:schemeClr val="tx1"/>
              </a:solidFill>
              <a:latin typeface="+mn-ea"/>
              <a:ea typeface="+mn-ea"/>
            </a:rPr>
            <a:t>非</a:t>
          </a:r>
          <a:r>
            <a:rPr kumimoji="1" lang="en-US" altLang="ja-JP" sz="1800" b="1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1800" b="1" dirty="0" smtClean="0">
              <a:solidFill>
                <a:schemeClr val="tx1"/>
              </a:solidFill>
              <a:latin typeface="+mn-ea"/>
              <a:ea typeface="+mn-ea"/>
            </a:rPr>
            <a:t>廃棄物</a:t>
          </a:r>
          <a:endParaRPr kumimoji="1" lang="ja-JP" altLang="en-US" sz="18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EBF58DD2-1FEB-4315-9FFA-AB5F983F432A}" type="parTrans" cxnId="{5EF50675-858A-4F33-A13B-5F8C2D0BDE57}">
      <dgm:prSet/>
      <dgm:spPr>
        <a:ln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C0F2F264-3589-455E-9D7A-A8F4E8DE02C4}" type="sibTrans" cxnId="{5EF50675-858A-4F33-A13B-5F8C2D0BDE57}">
      <dgm:prSet/>
      <dgm:spPr/>
      <dgm:t>
        <a:bodyPr/>
        <a:lstStyle/>
        <a:p>
          <a:endParaRPr kumimoji="1" lang="ja-JP" altLang="en-US"/>
        </a:p>
      </dgm:t>
    </dgm:pt>
    <dgm:pt modelId="{6DCAFD86-571D-4855-B9BA-6ECFA100B854}">
      <dgm:prSet phldrT="[テキスト]" custT="1"/>
      <dgm:spPr>
        <a:gradFill rotWithShape="0">
          <a:gsLst>
            <a:gs pos="0">
              <a:srgbClr val="FF0000"/>
            </a:gs>
            <a:gs pos="20000">
              <a:schemeClr val="bg1"/>
            </a:gs>
            <a:gs pos="80000">
              <a:schemeClr val="bg1"/>
            </a:gs>
            <a:gs pos="100000">
              <a:srgbClr val="FF0000"/>
            </a:gs>
          </a:gsLst>
          <a:lin ang="5400000" scaled="1"/>
        </a:gradFill>
        <a:ln w="25400">
          <a:solidFill>
            <a:srgbClr val="FF0000"/>
          </a:solidFill>
        </a:ln>
      </dgm:spPr>
      <dgm:t>
        <a:bodyPr/>
        <a:lstStyle/>
        <a:p>
          <a:r>
            <a:rPr kumimoji="1" lang="en-US" altLang="ja-JP" sz="1600" b="1" dirty="0" smtClean="0">
              <a:solidFill>
                <a:schemeClr val="tx1"/>
              </a:solidFill>
              <a:latin typeface="+mn-ea"/>
              <a:ea typeface="+mn-ea"/>
            </a:rPr>
            <a:t>JESCO</a:t>
          </a:r>
          <a:r>
            <a:rPr kumimoji="1" lang="ja-JP" altLang="en-US" sz="1600" b="1" dirty="0" smtClean="0">
              <a:solidFill>
                <a:schemeClr val="tx1"/>
              </a:solidFill>
              <a:latin typeface="+mn-ea"/>
              <a:ea typeface="+mn-ea"/>
            </a:rPr>
            <a:t>で処理</a:t>
          </a:r>
          <a:endParaRPr kumimoji="1" lang="ja-JP" altLang="en-US" sz="16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6E5A575C-3A1E-4D5B-8AC7-20ED9E96AB03}" type="parTrans" cxnId="{7FF5BFCF-BC7F-45AD-9872-AB6E67CB9A09}">
      <dgm:prSet/>
      <dgm:spPr>
        <a:ln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BCECFEFA-CD7D-42EB-A850-C7EB9881E9E3}" type="sibTrans" cxnId="{7FF5BFCF-BC7F-45AD-9872-AB6E67CB9A09}">
      <dgm:prSet/>
      <dgm:spPr/>
      <dgm:t>
        <a:bodyPr/>
        <a:lstStyle/>
        <a:p>
          <a:endParaRPr kumimoji="1" lang="ja-JP" altLang="en-US"/>
        </a:p>
      </dgm:t>
    </dgm:pt>
    <dgm:pt modelId="{FE12D9E7-B253-4C58-84E6-F1062B460B79}">
      <dgm:prSet phldrT="[テキスト]" custT="1"/>
      <dgm:spPr>
        <a:gradFill rotWithShape="0">
          <a:gsLst>
            <a:gs pos="0">
              <a:srgbClr val="0070C0"/>
            </a:gs>
            <a:gs pos="20000">
              <a:schemeClr val="bg1"/>
            </a:gs>
            <a:gs pos="80000">
              <a:schemeClr val="bg1"/>
            </a:gs>
            <a:gs pos="100000">
              <a:srgbClr val="0070C0"/>
            </a:gs>
          </a:gsLst>
          <a:lin ang="5400000" scaled="1"/>
        </a:gradFill>
        <a:ln w="25400">
          <a:solidFill>
            <a:srgbClr val="0070C0"/>
          </a:solidFill>
        </a:ln>
      </dgm:spPr>
      <dgm:t>
        <a:bodyPr/>
        <a:lstStyle/>
        <a:p>
          <a:r>
            <a:rPr kumimoji="1" lang="ja-JP" altLang="en-US" sz="1400" b="1" dirty="0" smtClean="0">
              <a:solidFill>
                <a:schemeClr val="tx1"/>
              </a:solidFill>
              <a:latin typeface="+mn-ea"/>
              <a:ea typeface="+mn-ea"/>
            </a:rPr>
            <a:t>民間無害化処理認定施設等で処理</a:t>
          </a:r>
          <a:endParaRPr kumimoji="1" lang="ja-JP" altLang="en-US" sz="14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F30E1F38-7AB8-4518-B0B6-AE7FFAAD8407}" type="parTrans" cxnId="{282FB17E-F5ED-4959-8546-5E71AAC680F6}">
      <dgm:prSet/>
      <dgm:spPr>
        <a:ln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C4907764-2488-49D9-97E2-44F8E30DD5BB}" type="sibTrans" cxnId="{282FB17E-F5ED-4959-8546-5E71AAC680F6}">
      <dgm:prSet/>
      <dgm:spPr/>
      <dgm:t>
        <a:bodyPr/>
        <a:lstStyle/>
        <a:p>
          <a:endParaRPr kumimoji="1" lang="ja-JP" altLang="en-US"/>
        </a:p>
      </dgm:t>
    </dgm:pt>
    <dgm:pt modelId="{B2C514BF-9306-4A82-BFD1-12D1718AD9F8}">
      <dgm:prSet custT="1"/>
      <dgm:spPr>
        <a:gradFill rotWithShape="0">
          <a:gsLst>
            <a:gs pos="0">
              <a:srgbClr val="A8188D"/>
            </a:gs>
            <a:gs pos="20000">
              <a:schemeClr val="bg1"/>
            </a:gs>
            <a:gs pos="80000">
              <a:schemeClr val="bg1"/>
            </a:gs>
            <a:gs pos="100000">
              <a:srgbClr val="A8188D"/>
            </a:gs>
          </a:gsLst>
          <a:lin ang="5400000" scaled="1"/>
        </a:gradFill>
        <a:ln w="25400">
          <a:solidFill>
            <a:srgbClr val="A8188D"/>
          </a:solidFill>
        </a:ln>
      </dgm:spPr>
      <dgm:t>
        <a:bodyPr/>
        <a:lstStyle/>
        <a:p>
          <a:r>
            <a:rPr kumimoji="1" lang="ja-JP" altLang="en-US" sz="1600" b="1" dirty="0" smtClean="0">
              <a:solidFill>
                <a:schemeClr val="tx1"/>
              </a:solidFill>
            </a:rPr>
            <a:t>産廃として処理</a:t>
          </a:r>
          <a:endParaRPr kumimoji="1" lang="ja-JP" altLang="en-US" sz="1600" b="1" dirty="0">
            <a:solidFill>
              <a:schemeClr val="tx1"/>
            </a:solidFill>
          </a:endParaRPr>
        </a:p>
      </dgm:t>
    </dgm:pt>
    <dgm:pt modelId="{5F528656-B729-4E9B-AB43-5DA456F4D4E1}" type="parTrans" cxnId="{3410C551-5247-420E-9F0E-288BAD810098}">
      <dgm:prSet/>
      <dgm:spPr>
        <a:ln>
          <a:solidFill>
            <a:schemeClr val="tx1"/>
          </a:solidFill>
        </a:ln>
      </dgm:spPr>
      <dgm:t>
        <a:bodyPr/>
        <a:lstStyle/>
        <a:p>
          <a:endParaRPr kumimoji="1" lang="ja-JP" altLang="en-US" dirty="0"/>
        </a:p>
      </dgm:t>
    </dgm:pt>
    <dgm:pt modelId="{EAEA953A-C71E-44A2-938C-199F1CB845B2}" type="sibTrans" cxnId="{3410C551-5247-420E-9F0E-288BAD810098}">
      <dgm:prSet/>
      <dgm:spPr/>
      <dgm:t>
        <a:bodyPr/>
        <a:lstStyle/>
        <a:p>
          <a:endParaRPr kumimoji="1" lang="ja-JP" altLang="en-US"/>
        </a:p>
      </dgm:t>
    </dgm:pt>
    <dgm:pt modelId="{E70F1F07-8686-46E8-BAE7-2A1168BD0143}" type="pres">
      <dgm:prSet presAssocID="{FFC5F5E7-9187-4692-8282-5506C58A7E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5FDE2C4-C1A1-4EEB-91B9-A5FFEB5DE018}" type="pres">
      <dgm:prSet presAssocID="{EB71EA69-9923-42C6-B041-9426092F4A35}" presName="root1" presStyleCnt="0"/>
      <dgm:spPr/>
    </dgm:pt>
    <dgm:pt modelId="{1BD38861-C2E3-4614-9E23-49F3AD5C66A4}" type="pres">
      <dgm:prSet presAssocID="{EB71EA69-9923-42C6-B041-9426092F4A35}" presName="LevelOneTextNode" presStyleLbl="node0" presStyleIdx="0" presStyleCnt="1" custScaleX="75803" custLinFactNeighborY="408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12C5B47-1E38-49FB-B61D-4C64244545E6}" type="pres">
      <dgm:prSet presAssocID="{EB71EA69-9923-42C6-B041-9426092F4A35}" presName="level2hierChild" presStyleCnt="0"/>
      <dgm:spPr/>
    </dgm:pt>
    <dgm:pt modelId="{4EBD47EB-6C0F-4F5D-95D1-AB32364C54AB}" type="pres">
      <dgm:prSet presAssocID="{27FEF85E-3D3E-4701-A611-77A2F70FCF15}" presName="conn2-1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6E6277CC-EB8D-4AF5-ACC7-773DAD802D7D}" type="pres">
      <dgm:prSet presAssocID="{27FEF85E-3D3E-4701-A611-77A2F70FCF15}" presName="connTx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C6651666-C8C1-425C-9EDA-F2391799E65F}" type="pres">
      <dgm:prSet presAssocID="{B1895693-9B72-43CD-AF61-E340920ED792}" presName="root2" presStyleCnt="0"/>
      <dgm:spPr/>
    </dgm:pt>
    <dgm:pt modelId="{3CCC69E9-7C14-41B8-B8D3-377B91CF66C8}" type="pres">
      <dgm:prSet presAssocID="{B1895693-9B72-43CD-AF61-E340920ED792}" presName="LevelTwoTextNode" presStyleLbl="node2" presStyleIdx="0" presStyleCnt="1" custScaleX="71539" custLinFactNeighborX="-24656" custLinFactNeighborY="408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1336635-F1F3-4ADC-93A2-C6F897FC5862}" type="pres">
      <dgm:prSet presAssocID="{B1895693-9B72-43CD-AF61-E340920ED792}" presName="level3hierChild" presStyleCnt="0"/>
      <dgm:spPr/>
    </dgm:pt>
    <dgm:pt modelId="{16A658A9-4105-4150-A53C-B919DB54C080}" type="pres">
      <dgm:prSet presAssocID="{28DE692C-D9D3-492E-BCB4-EB98CDC6EF36}" presName="conn2-1" presStyleLbl="parChTrans1D3" presStyleIdx="0" presStyleCnt="3"/>
      <dgm:spPr/>
      <dgm:t>
        <a:bodyPr/>
        <a:lstStyle/>
        <a:p>
          <a:endParaRPr kumimoji="1" lang="ja-JP" altLang="en-US"/>
        </a:p>
      </dgm:t>
    </dgm:pt>
    <dgm:pt modelId="{218D286E-FD9D-4A2C-8F38-0F634EF79A3B}" type="pres">
      <dgm:prSet presAssocID="{28DE692C-D9D3-492E-BCB4-EB98CDC6EF36}" presName="connTx" presStyleLbl="parChTrans1D3" presStyleIdx="0" presStyleCnt="3"/>
      <dgm:spPr/>
      <dgm:t>
        <a:bodyPr/>
        <a:lstStyle/>
        <a:p>
          <a:endParaRPr kumimoji="1" lang="ja-JP" altLang="en-US"/>
        </a:p>
      </dgm:t>
    </dgm:pt>
    <dgm:pt modelId="{4CAD8A27-1749-4988-A83D-DD8E7067B84A}" type="pres">
      <dgm:prSet presAssocID="{22FD482B-A4BC-44B1-B14B-F68160ABA492}" presName="root2" presStyleCnt="0"/>
      <dgm:spPr/>
    </dgm:pt>
    <dgm:pt modelId="{4225D2D8-E0CD-4ADB-84B0-449A5E7C7E7C}" type="pres">
      <dgm:prSet presAssocID="{22FD482B-A4BC-44B1-B14B-F68160ABA492}" presName="LevelTwoTextNode" presStyleLbl="node3" presStyleIdx="0" presStyleCnt="3" custScaleX="117855" custScaleY="63634" custLinFactNeighborX="-47274" custLinFactNeighborY="906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38859F3-0A58-4729-84A0-31A9C219F2AA}" type="pres">
      <dgm:prSet presAssocID="{22FD482B-A4BC-44B1-B14B-F68160ABA492}" presName="level3hierChild" presStyleCnt="0"/>
      <dgm:spPr/>
    </dgm:pt>
    <dgm:pt modelId="{8BE18D18-9356-48C7-8ECF-9043F8AB4AF2}" type="pres">
      <dgm:prSet presAssocID="{6E5A575C-3A1E-4D5B-8AC7-20ED9E96AB03}" presName="conn2-1" presStyleLbl="parChTrans1D4" presStyleIdx="0" presStyleCnt="3"/>
      <dgm:spPr/>
      <dgm:t>
        <a:bodyPr/>
        <a:lstStyle/>
        <a:p>
          <a:endParaRPr kumimoji="1" lang="ja-JP" altLang="en-US"/>
        </a:p>
      </dgm:t>
    </dgm:pt>
    <dgm:pt modelId="{8BFE5604-401D-4E10-AB4B-E001F0FD6DF6}" type="pres">
      <dgm:prSet presAssocID="{6E5A575C-3A1E-4D5B-8AC7-20ED9E96AB03}" presName="connTx" presStyleLbl="parChTrans1D4" presStyleIdx="0" presStyleCnt="3"/>
      <dgm:spPr/>
      <dgm:t>
        <a:bodyPr/>
        <a:lstStyle/>
        <a:p>
          <a:endParaRPr kumimoji="1" lang="ja-JP" altLang="en-US"/>
        </a:p>
      </dgm:t>
    </dgm:pt>
    <dgm:pt modelId="{A2F6401C-BF23-4730-9E36-2BA0DE37337C}" type="pres">
      <dgm:prSet presAssocID="{6DCAFD86-571D-4855-B9BA-6ECFA100B854}" presName="root2" presStyleCnt="0"/>
      <dgm:spPr/>
    </dgm:pt>
    <dgm:pt modelId="{A71003AB-1E7E-433D-98E8-AFA7BBCB0937}" type="pres">
      <dgm:prSet presAssocID="{6DCAFD86-571D-4855-B9BA-6ECFA100B854}" presName="LevelTwoTextNode" presStyleLbl="node4" presStyleIdx="0" presStyleCnt="3" custScaleX="128209" custScaleY="56823" custLinFactNeighborX="-7364" custLinFactNeighborY="842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4B321BF-41EB-4A39-BBF5-AD0B332D8BCE}" type="pres">
      <dgm:prSet presAssocID="{6DCAFD86-571D-4855-B9BA-6ECFA100B854}" presName="level3hierChild" presStyleCnt="0"/>
      <dgm:spPr/>
    </dgm:pt>
    <dgm:pt modelId="{40665FA4-4089-4B24-8AEE-CF8D8C1C7DCB}" type="pres">
      <dgm:prSet presAssocID="{A4E1F9FC-DE14-45D3-BBA8-3E4DB079EFBD}" presName="conn2-1" presStyleLbl="parChTrans1D3" presStyleIdx="1" presStyleCnt="3"/>
      <dgm:spPr/>
      <dgm:t>
        <a:bodyPr/>
        <a:lstStyle/>
        <a:p>
          <a:endParaRPr kumimoji="1" lang="ja-JP" altLang="en-US"/>
        </a:p>
      </dgm:t>
    </dgm:pt>
    <dgm:pt modelId="{633F6DC6-0BAF-43BA-8326-15C357F98493}" type="pres">
      <dgm:prSet presAssocID="{A4E1F9FC-DE14-45D3-BBA8-3E4DB079EFBD}" presName="connTx" presStyleLbl="parChTrans1D3" presStyleIdx="1" presStyleCnt="3"/>
      <dgm:spPr/>
      <dgm:t>
        <a:bodyPr/>
        <a:lstStyle/>
        <a:p>
          <a:endParaRPr kumimoji="1" lang="ja-JP" altLang="en-US"/>
        </a:p>
      </dgm:t>
    </dgm:pt>
    <dgm:pt modelId="{B92F5DD7-393A-4FB6-88B6-DC91E12E1285}" type="pres">
      <dgm:prSet presAssocID="{5D252820-C1DB-4940-8D81-57F39A143C99}" presName="root2" presStyleCnt="0"/>
      <dgm:spPr/>
    </dgm:pt>
    <dgm:pt modelId="{CEC228ED-7E44-479D-98A4-5B45DD589001}" type="pres">
      <dgm:prSet presAssocID="{5D252820-C1DB-4940-8D81-57F39A143C99}" presName="LevelTwoTextNode" presStyleLbl="node3" presStyleIdx="1" presStyleCnt="3" custScaleX="117855" custScaleY="56593" custLinFactNeighborX="-46840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72CA7F6-65A6-4A06-9EE3-004E24ED9256}" type="pres">
      <dgm:prSet presAssocID="{5D252820-C1DB-4940-8D81-57F39A143C99}" presName="level3hierChild" presStyleCnt="0"/>
      <dgm:spPr/>
    </dgm:pt>
    <dgm:pt modelId="{681FD3E7-57F7-431F-A596-B8847DFA221C}" type="pres">
      <dgm:prSet presAssocID="{F30E1F38-7AB8-4518-B0B6-AE7FFAAD8407}" presName="conn2-1" presStyleLbl="parChTrans1D4" presStyleIdx="1" presStyleCnt="3"/>
      <dgm:spPr/>
      <dgm:t>
        <a:bodyPr/>
        <a:lstStyle/>
        <a:p>
          <a:endParaRPr kumimoji="1" lang="ja-JP" altLang="en-US"/>
        </a:p>
      </dgm:t>
    </dgm:pt>
    <dgm:pt modelId="{1CD1B53C-84DC-4B85-BADF-2E1881F803E1}" type="pres">
      <dgm:prSet presAssocID="{F30E1F38-7AB8-4518-B0B6-AE7FFAAD8407}" presName="connTx" presStyleLbl="parChTrans1D4" presStyleIdx="1" presStyleCnt="3"/>
      <dgm:spPr/>
      <dgm:t>
        <a:bodyPr/>
        <a:lstStyle/>
        <a:p>
          <a:endParaRPr kumimoji="1" lang="ja-JP" altLang="en-US"/>
        </a:p>
      </dgm:t>
    </dgm:pt>
    <dgm:pt modelId="{91D4067C-6866-46E9-A790-36195363D468}" type="pres">
      <dgm:prSet presAssocID="{FE12D9E7-B253-4C58-84E6-F1062B460B79}" presName="root2" presStyleCnt="0"/>
      <dgm:spPr/>
    </dgm:pt>
    <dgm:pt modelId="{2B84210F-52FE-4FAD-8B79-CA96072A1589}" type="pres">
      <dgm:prSet presAssocID="{FE12D9E7-B253-4C58-84E6-F1062B460B79}" presName="LevelTwoTextNode" presStyleLbl="node4" presStyleIdx="1" presStyleCnt="3" custScaleX="128054" custScaleY="60757" custLinFactNeighborX="-7286" custLinFactNeighborY="-108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E3F55B6-8D25-4DF6-BD4B-02B1D4D07FB1}" type="pres">
      <dgm:prSet presAssocID="{FE12D9E7-B253-4C58-84E6-F1062B460B79}" presName="level3hierChild" presStyleCnt="0"/>
      <dgm:spPr/>
    </dgm:pt>
    <dgm:pt modelId="{6EB7CCC6-D131-4B6B-A09B-63F225A6D2D8}" type="pres">
      <dgm:prSet presAssocID="{EBF58DD2-1FEB-4315-9FFA-AB5F983F432A}" presName="conn2-1" presStyleLbl="parChTrans1D3" presStyleIdx="2" presStyleCnt="3"/>
      <dgm:spPr/>
      <dgm:t>
        <a:bodyPr/>
        <a:lstStyle/>
        <a:p>
          <a:endParaRPr kumimoji="1" lang="ja-JP" altLang="en-US"/>
        </a:p>
      </dgm:t>
    </dgm:pt>
    <dgm:pt modelId="{468DEEF7-116B-4960-8A52-222D6BCB8B78}" type="pres">
      <dgm:prSet presAssocID="{EBF58DD2-1FEB-4315-9FFA-AB5F983F432A}" presName="connTx" presStyleLbl="parChTrans1D3" presStyleIdx="2" presStyleCnt="3"/>
      <dgm:spPr/>
      <dgm:t>
        <a:bodyPr/>
        <a:lstStyle/>
        <a:p>
          <a:endParaRPr kumimoji="1" lang="ja-JP" altLang="en-US"/>
        </a:p>
      </dgm:t>
    </dgm:pt>
    <dgm:pt modelId="{97E8252C-D537-4D9B-94E4-8864BA03E52B}" type="pres">
      <dgm:prSet presAssocID="{2A5112F9-CB2C-4902-B125-727ACE41F53A}" presName="root2" presStyleCnt="0"/>
      <dgm:spPr/>
    </dgm:pt>
    <dgm:pt modelId="{28C9B898-2856-4110-97CE-84C563B90980}" type="pres">
      <dgm:prSet presAssocID="{2A5112F9-CB2C-4902-B125-727ACE41F53A}" presName="LevelTwoTextNode" presStyleLbl="node3" presStyleIdx="2" presStyleCnt="3" custScaleX="117855" custScaleY="57720" custLinFactNeighborX="-47274" custLinFactNeighborY="-762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E8BD0E8-DA8F-47C1-8BF2-0C9050DFB602}" type="pres">
      <dgm:prSet presAssocID="{2A5112F9-CB2C-4902-B125-727ACE41F53A}" presName="level3hierChild" presStyleCnt="0"/>
      <dgm:spPr/>
    </dgm:pt>
    <dgm:pt modelId="{C9AED17B-F08D-40F6-BC6C-732AC15C0662}" type="pres">
      <dgm:prSet presAssocID="{5F528656-B729-4E9B-AB43-5DA456F4D4E1}" presName="conn2-1" presStyleLbl="parChTrans1D4" presStyleIdx="2" presStyleCnt="3"/>
      <dgm:spPr/>
      <dgm:t>
        <a:bodyPr/>
        <a:lstStyle/>
        <a:p>
          <a:endParaRPr kumimoji="1" lang="ja-JP" altLang="en-US"/>
        </a:p>
      </dgm:t>
    </dgm:pt>
    <dgm:pt modelId="{DA5BEC06-5898-4903-B8A0-DE3E854FE203}" type="pres">
      <dgm:prSet presAssocID="{5F528656-B729-4E9B-AB43-5DA456F4D4E1}" presName="connTx" presStyleLbl="parChTrans1D4" presStyleIdx="2" presStyleCnt="3"/>
      <dgm:spPr/>
      <dgm:t>
        <a:bodyPr/>
        <a:lstStyle/>
        <a:p>
          <a:endParaRPr kumimoji="1" lang="ja-JP" altLang="en-US"/>
        </a:p>
      </dgm:t>
    </dgm:pt>
    <dgm:pt modelId="{64CDF4B5-9047-4DE3-9110-8A9D946558AF}" type="pres">
      <dgm:prSet presAssocID="{B2C514BF-9306-4A82-BFD1-12D1718AD9F8}" presName="root2" presStyleCnt="0"/>
      <dgm:spPr/>
    </dgm:pt>
    <dgm:pt modelId="{D19ADEC7-3B1D-4877-8B54-3A53B6354F64}" type="pres">
      <dgm:prSet presAssocID="{B2C514BF-9306-4A82-BFD1-12D1718AD9F8}" presName="LevelTwoTextNode" presStyleLbl="node4" presStyleIdx="2" presStyleCnt="3" custScaleX="126275" custScaleY="44474" custLinFactNeighborX="-6397" custLinFactNeighborY="-696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EB88C79-C86D-48BB-A9A9-CBF699CCA871}" type="pres">
      <dgm:prSet presAssocID="{B2C514BF-9306-4A82-BFD1-12D1718AD9F8}" presName="level3hierChild" presStyleCnt="0"/>
      <dgm:spPr/>
    </dgm:pt>
  </dgm:ptLst>
  <dgm:cxnLst>
    <dgm:cxn modelId="{A4820605-FBFB-4019-B1A2-A333D903769E}" type="presOf" srcId="{EBF58DD2-1FEB-4315-9FFA-AB5F983F432A}" destId="{6EB7CCC6-D131-4B6B-A09B-63F225A6D2D8}" srcOrd="0" destOrd="0" presId="urn:microsoft.com/office/officeart/2005/8/layout/hierarchy2"/>
    <dgm:cxn modelId="{C50A848F-336D-4D45-9BFB-14D9457895A0}" type="presOf" srcId="{FFC5F5E7-9187-4692-8282-5506C58A7E08}" destId="{E70F1F07-8686-46E8-BAE7-2A1168BD0143}" srcOrd="0" destOrd="0" presId="urn:microsoft.com/office/officeart/2005/8/layout/hierarchy2"/>
    <dgm:cxn modelId="{78C40961-22FB-4EB9-9E71-8C18B0D0377C}" type="presOf" srcId="{B1895693-9B72-43CD-AF61-E340920ED792}" destId="{3CCC69E9-7C14-41B8-B8D3-377B91CF66C8}" srcOrd="0" destOrd="0" presId="urn:microsoft.com/office/officeart/2005/8/layout/hierarchy2"/>
    <dgm:cxn modelId="{4B2E17CC-D6B9-43F4-9F6A-FAEABCEC1048}" type="presOf" srcId="{6DCAFD86-571D-4855-B9BA-6ECFA100B854}" destId="{A71003AB-1E7E-433D-98E8-AFA7BBCB0937}" srcOrd="0" destOrd="0" presId="urn:microsoft.com/office/officeart/2005/8/layout/hierarchy2"/>
    <dgm:cxn modelId="{3A52709D-8800-4B5F-937C-AEC23840E524}" type="presOf" srcId="{FE12D9E7-B253-4C58-84E6-F1062B460B79}" destId="{2B84210F-52FE-4FAD-8B79-CA96072A1589}" srcOrd="0" destOrd="0" presId="urn:microsoft.com/office/officeart/2005/8/layout/hierarchy2"/>
    <dgm:cxn modelId="{5EF50675-858A-4F33-A13B-5F8C2D0BDE57}" srcId="{B1895693-9B72-43CD-AF61-E340920ED792}" destId="{2A5112F9-CB2C-4902-B125-727ACE41F53A}" srcOrd="2" destOrd="0" parTransId="{EBF58DD2-1FEB-4315-9FFA-AB5F983F432A}" sibTransId="{C0F2F264-3589-455E-9D7A-A8F4E8DE02C4}"/>
    <dgm:cxn modelId="{026880AA-E975-433A-9F0D-B67AFEC3843C}" type="presOf" srcId="{EBF58DD2-1FEB-4315-9FFA-AB5F983F432A}" destId="{468DEEF7-116B-4960-8A52-222D6BCB8B78}" srcOrd="1" destOrd="0" presId="urn:microsoft.com/office/officeart/2005/8/layout/hierarchy2"/>
    <dgm:cxn modelId="{7FF5BFCF-BC7F-45AD-9872-AB6E67CB9A09}" srcId="{22FD482B-A4BC-44B1-B14B-F68160ABA492}" destId="{6DCAFD86-571D-4855-B9BA-6ECFA100B854}" srcOrd="0" destOrd="0" parTransId="{6E5A575C-3A1E-4D5B-8AC7-20ED9E96AB03}" sibTransId="{BCECFEFA-CD7D-42EB-A850-C7EB9881E9E3}"/>
    <dgm:cxn modelId="{3410C551-5247-420E-9F0E-288BAD810098}" srcId="{2A5112F9-CB2C-4902-B125-727ACE41F53A}" destId="{B2C514BF-9306-4A82-BFD1-12D1718AD9F8}" srcOrd="0" destOrd="0" parTransId="{5F528656-B729-4E9B-AB43-5DA456F4D4E1}" sibTransId="{EAEA953A-C71E-44A2-938C-199F1CB845B2}"/>
    <dgm:cxn modelId="{8A2CF77D-FA52-4D43-A90D-EA704CCA03EF}" type="presOf" srcId="{2A5112F9-CB2C-4902-B125-727ACE41F53A}" destId="{28C9B898-2856-4110-97CE-84C563B90980}" srcOrd="0" destOrd="0" presId="urn:microsoft.com/office/officeart/2005/8/layout/hierarchy2"/>
    <dgm:cxn modelId="{A4AE773C-507A-4CB1-8617-A6EE05A0A7BF}" srcId="{B1895693-9B72-43CD-AF61-E340920ED792}" destId="{5D252820-C1DB-4940-8D81-57F39A143C99}" srcOrd="1" destOrd="0" parTransId="{A4E1F9FC-DE14-45D3-BBA8-3E4DB079EFBD}" sibTransId="{2484CB66-2B23-4EE5-B60E-2A1F9315D4EA}"/>
    <dgm:cxn modelId="{600C94CB-A8DE-43BB-841A-A36B90208B46}" srcId="{B1895693-9B72-43CD-AF61-E340920ED792}" destId="{22FD482B-A4BC-44B1-B14B-F68160ABA492}" srcOrd="0" destOrd="0" parTransId="{28DE692C-D9D3-492E-BCB4-EB98CDC6EF36}" sibTransId="{47ADF38B-8DAB-40DA-9702-CCD208D37EDB}"/>
    <dgm:cxn modelId="{732AE911-774B-4371-BCC8-6235C4DAE963}" type="presOf" srcId="{B2C514BF-9306-4A82-BFD1-12D1718AD9F8}" destId="{D19ADEC7-3B1D-4877-8B54-3A53B6354F64}" srcOrd="0" destOrd="0" presId="urn:microsoft.com/office/officeart/2005/8/layout/hierarchy2"/>
    <dgm:cxn modelId="{3C5F830B-7242-4151-8A55-C64F2A3F8021}" type="presOf" srcId="{A4E1F9FC-DE14-45D3-BBA8-3E4DB079EFBD}" destId="{40665FA4-4089-4B24-8AEE-CF8D8C1C7DCB}" srcOrd="0" destOrd="0" presId="urn:microsoft.com/office/officeart/2005/8/layout/hierarchy2"/>
    <dgm:cxn modelId="{888ACE38-3BAB-4F75-BE87-C3B713C4DEA0}" type="presOf" srcId="{27FEF85E-3D3E-4701-A611-77A2F70FCF15}" destId="{4EBD47EB-6C0F-4F5D-95D1-AB32364C54AB}" srcOrd="0" destOrd="0" presId="urn:microsoft.com/office/officeart/2005/8/layout/hierarchy2"/>
    <dgm:cxn modelId="{302E3674-B730-45D2-A7D3-97E2C12DEEC3}" type="presOf" srcId="{28DE692C-D9D3-492E-BCB4-EB98CDC6EF36}" destId="{16A658A9-4105-4150-A53C-B919DB54C080}" srcOrd="0" destOrd="0" presId="urn:microsoft.com/office/officeart/2005/8/layout/hierarchy2"/>
    <dgm:cxn modelId="{E7961CA5-4BFF-4613-B882-F902DDFB37B4}" type="presOf" srcId="{5F528656-B729-4E9B-AB43-5DA456F4D4E1}" destId="{C9AED17B-F08D-40F6-BC6C-732AC15C0662}" srcOrd="0" destOrd="0" presId="urn:microsoft.com/office/officeart/2005/8/layout/hierarchy2"/>
    <dgm:cxn modelId="{EB211828-6EDF-4263-AB03-7D37FECBD6EF}" type="presOf" srcId="{6E5A575C-3A1E-4D5B-8AC7-20ED9E96AB03}" destId="{8BE18D18-9356-48C7-8ECF-9043F8AB4AF2}" srcOrd="0" destOrd="0" presId="urn:microsoft.com/office/officeart/2005/8/layout/hierarchy2"/>
    <dgm:cxn modelId="{BC88F493-CB26-44D8-BF39-D9F49C884038}" type="presOf" srcId="{F30E1F38-7AB8-4518-B0B6-AE7FFAAD8407}" destId="{681FD3E7-57F7-431F-A596-B8847DFA221C}" srcOrd="0" destOrd="0" presId="urn:microsoft.com/office/officeart/2005/8/layout/hierarchy2"/>
    <dgm:cxn modelId="{17ED426E-8696-4B9A-BFCF-09F92B3CC1C4}" srcId="{EB71EA69-9923-42C6-B041-9426092F4A35}" destId="{B1895693-9B72-43CD-AF61-E340920ED792}" srcOrd="0" destOrd="0" parTransId="{27FEF85E-3D3E-4701-A611-77A2F70FCF15}" sibTransId="{16446B54-34AD-4734-81AA-3AA607007C7A}"/>
    <dgm:cxn modelId="{F89D2268-C482-46A1-9BCA-58D31DD628AD}" type="presOf" srcId="{5F528656-B729-4E9B-AB43-5DA456F4D4E1}" destId="{DA5BEC06-5898-4903-B8A0-DE3E854FE203}" srcOrd="1" destOrd="0" presId="urn:microsoft.com/office/officeart/2005/8/layout/hierarchy2"/>
    <dgm:cxn modelId="{39856DC5-F08E-4DD0-9802-30E8DFC97E77}" type="presOf" srcId="{EB71EA69-9923-42C6-B041-9426092F4A35}" destId="{1BD38861-C2E3-4614-9E23-49F3AD5C66A4}" srcOrd="0" destOrd="0" presId="urn:microsoft.com/office/officeart/2005/8/layout/hierarchy2"/>
    <dgm:cxn modelId="{86826B99-112F-47DD-9FE1-C8CC4DAB3C04}" type="presOf" srcId="{F30E1F38-7AB8-4518-B0B6-AE7FFAAD8407}" destId="{1CD1B53C-84DC-4B85-BADF-2E1881F803E1}" srcOrd="1" destOrd="0" presId="urn:microsoft.com/office/officeart/2005/8/layout/hierarchy2"/>
    <dgm:cxn modelId="{22703320-F6C9-49B6-A7BE-603BBC291ECE}" type="presOf" srcId="{28DE692C-D9D3-492E-BCB4-EB98CDC6EF36}" destId="{218D286E-FD9D-4A2C-8F38-0F634EF79A3B}" srcOrd="1" destOrd="0" presId="urn:microsoft.com/office/officeart/2005/8/layout/hierarchy2"/>
    <dgm:cxn modelId="{5EC622A8-A87A-4E08-8625-B765116D1DFC}" type="presOf" srcId="{A4E1F9FC-DE14-45D3-BBA8-3E4DB079EFBD}" destId="{633F6DC6-0BAF-43BA-8326-15C357F98493}" srcOrd="1" destOrd="0" presId="urn:microsoft.com/office/officeart/2005/8/layout/hierarchy2"/>
    <dgm:cxn modelId="{17CC53B3-B7B0-4658-ADD8-0525B4728A70}" type="presOf" srcId="{5D252820-C1DB-4940-8D81-57F39A143C99}" destId="{CEC228ED-7E44-479D-98A4-5B45DD589001}" srcOrd="0" destOrd="0" presId="urn:microsoft.com/office/officeart/2005/8/layout/hierarchy2"/>
    <dgm:cxn modelId="{3204F518-3F4F-4FAE-AA9E-067EAC1D32C9}" type="presOf" srcId="{6E5A575C-3A1E-4D5B-8AC7-20ED9E96AB03}" destId="{8BFE5604-401D-4E10-AB4B-E001F0FD6DF6}" srcOrd="1" destOrd="0" presId="urn:microsoft.com/office/officeart/2005/8/layout/hierarchy2"/>
    <dgm:cxn modelId="{282FB17E-F5ED-4959-8546-5E71AAC680F6}" srcId="{5D252820-C1DB-4940-8D81-57F39A143C99}" destId="{FE12D9E7-B253-4C58-84E6-F1062B460B79}" srcOrd="0" destOrd="0" parTransId="{F30E1F38-7AB8-4518-B0B6-AE7FFAAD8407}" sibTransId="{C4907764-2488-49D9-97E2-44F8E30DD5BB}"/>
    <dgm:cxn modelId="{AF4D26B2-3C3A-4439-8B59-84EA533C0067}" srcId="{FFC5F5E7-9187-4692-8282-5506C58A7E08}" destId="{EB71EA69-9923-42C6-B041-9426092F4A35}" srcOrd="0" destOrd="0" parTransId="{D2B882AE-0F89-4DB4-BD68-F56420E4A4D8}" sibTransId="{E13E28B7-76B7-43AC-A7F0-6EF8E95FFEA1}"/>
    <dgm:cxn modelId="{45BF3428-26BD-4F42-827B-49E04C844A33}" type="presOf" srcId="{22FD482B-A4BC-44B1-B14B-F68160ABA492}" destId="{4225D2D8-E0CD-4ADB-84B0-449A5E7C7E7C}" srcOrd="0" destOrd="0" presId="urn:microsoft.com/office/officeart/2005/8/layout/hierarchy2"/>
    <dgm:cxn modelId="{7B0FAEC3-CF9D-42A0-9B2C-6135151353AE}" type="presOf" srcId="{27FEF85E-3D3E-4701-A611-77A2F70FCF15}" destId="{6E6277CC-EB8D-4AF5-ACC7-773DAD802D7D}" srcOrd="1" destOrd="0" presId="urn:microsoft.com/office/officeart/2005/8/layout/hierarchy2"/>
    <dgm:cxn modelId="{783BCBC0-6300-48CD-8727-6A594C7C2414}" type="presParOf" srcId="{E70F1F07-8686-46E8-BAE7-2A1168BD0143}" destId="{A5FDE2C4-C1A1-4EEB-91B9-A5FFEB5DE018}" srcOrd="0" destOrd="0" presId="urn:microsoft.com/office/officeart/2005/8/layout/hierarchy2"/>
    <dgm:cxn modelId="{6FEA7517-876E-43CB-8FA2-96EEF2774FB8}" type="presParOf" srcId="{A5FDE2C4-C1A1-4EEB-91B9-A5FFEB5DE018}" destId="{1BD38861-C2E3-4614-9E23-49F3AD5C66A4}" srcOrd="0" destOrd="0" presId="urn:microsoft.com/office/officeart/2005/8/layout/hierarchy2"/>
    <dgm:cxn modelId="{8D71C4D9-76C1-44DE-8BD9-A7006719E6A6}" type="presParOf" srcId="{A5FDE2C4-C1A1-4EEB-91B9-A5FFEB5DE018}" destId="{412C5B47-1E38-49FB-B61D-4C64244545E6}" srcOrd="1" destOrd="0" presId="urn:microsoft.com/office/officeart/2005/8/layout/hierarchy2"/>
    <dgm:cxn modelId="{6E89E1EE-4D59-4938-A73D-C2B7F811CFED}" type="presParOf" srcId="{412C5B47-1E38-49FB-B61D-4C64244545E6}" destId="{4EBD47EB-6C0F-4F5D-95D1-AB32364C54AB}" srcOrd="0" destOrd="0" presId="urn:microsoft.com/office/officeart/2005/8/layout/hierarchy2"/>
    <dgm:cxn modelId="{4289A2E8-C54D-401F-BBB8-3D282C138122}" type="presParOf" srcId="{4EBD47EB-6C0F-4F5D-95D1-AB32364C54AB}" destId="{6E6277CC-EB8D-4AF5-ACC7-773DAD802D7D}" srcOrd="0" destOrd="0" presId="urn:microsoft.com/office/officeart/2005/8/layout/hierarchy2"/>
    <dgm:cxn modelId="{4905BA56-D02C-42E3-A1AF-AAD6294718EE}" type="presParOf" srcId="{412C5B47-1E38-49FB-B61D-4C64244545E6}" destId="{C6651666-C8C1-425C-9EDA-F2391799E65F}" srcOrd="1" destOrd="0" presId="urn:microsoft.com/office/officeart/2005/8/layout/hierarchy2"/>
    <dgm:cxn modelId="{87451C42-AD26-4CD1-B971-1A4AE4127AD7}" type="presParOf" srcId="{C6651666-C8C1-425C-9EDA-F2391799E65F}" destId="{3CCC69E9-7C14-41B8-B8D3-377B91CF66C8}" srcOrd="0" destOrd="0" presId="urn:microsoft.com/office/officeart/2005/8/layout/hierarchy2"/>
    <dgm:cxn modelId="{B01ADA1E-8827-49A0-B602-F0D3584F6EA3}" type="presParOf" srcId="{C6651666-C8C1-425C-9EDA-F2391799E65F}" destId="{01336635-F1F3-4ADC-93A2-C6F897FC5862}" srcOrd="1" destOrd="0" presId="urn:microsoft.com/office/officeart/2005/8/layout/hierarchy2"/>
    <dgm:cxn modelId="{ED4588C0-A5E9-4EA4-992C-A7DFE38FB390}" type="presParOf" srcId="{01336635-F1F3-4ADC-93A2-C6F897FC5862}" destId="{16A658A9-4105-4150-A53C-B919DB54C080}" srcOrd="0" destOrd="0" presId="urn:microsoft.com/office/officeart/2005/8/layout/hierarchy2"/>
    <dgm:cxn modelId="{3F66886D-6709-49D9-9750-DA7A9521B5C2}" type="presParOf" srcId="{16A658A9-4105-4150-A53C-B919DB54C080}" destId="{218D286E-FD9D-4A2C-8F38-0F634EF79A3B}" srcOrd="0" destOrd="0" presId="urn:microsoft.com/office/officeart/2005/8/layout/hierarchy2"/>
    <dgm:cxn modelId="{E5ABF9AA-E83A-49D3-A404-62716ED88CF0}" type="presParOf" srcId="{01336635-F1F3-4ADC-93A2-C6F897FC5862}" destId="{4CAD8A27-1749-4988-A83D-DD8E7067B84A}" srcOrd="1" destOrd="0" presId="urn:microsoft.com/office/officeart/2005/8/layout/hierarchy2"/>
    <dgm:cxn modelId="{0B06E163-FA08-4773-BA5C-2AA763607BF1}" type="presParOf" srcId="{4CAD8A27-1749-4988-A83D-DD8E7067B84A}" destId="{4225D2D8-E0CD-4ADB-84B0-449A5E7C7E7C}" srcOrd="0" destOrd="0" presId="urn:microsoft.com/office/officeart/2005/8/layout/hierarchy2"/>
    <dgm:cxn modelId="{415ACB33-8261-4B1B-8F64-B250FA347D31}" type="presParOf" srcId="{4CAD8A27-1749-4988-A83D-DD8E7067B84A}" destId="{738859F3-0A58-4729-84A0-31A9C219F2AA}" srcOrd="1" destOrd="0" presId="urn:microsoft.com/office/officeart/2005/8/layout/hierarchy2"/>
    <dgm:cxn modelId="{E1C06049-8516-483B-A9DD-38742A5580E9}" type="presParOf" srcId="{738859F3-0A58-4729-84A0-31A9C219F2AA}" destId="{8BE18D18-9356-48C7-8ECF-9043F8AB4AF2}" srcOrd="0" destOrd="0" presId="urn:microsoft.com/office/officeart/2005/8/layout/hierarchy2"/>
    <dgm:cxn modelId="{E11736AC-DB36-4FFF-A407-96FCC2578217}" type="presParOf" srcId="{8BE18D18-9356-48C7-8ECF-9043F8AB4AF2}" destId="{8BFE5604-401D-4E10-AB4B-E001F0FD6DF6}" srcOrd="0" destOrd="0" presId="urn:microsoft.com/office/officeart/2005/8/layout/hierarchy2"/>
    <dgm:cxn modelId="{FF0D5827-8B77-48E8-AE2B-D8ED1C1799A1}" type="presParOf" srcId="{738859F3-0A58-4729-84A0-31A9C219F2AA}" destId="{A2F6401C-BF23-4730-9E36-2BA0DE37337C}" srcOrd="1" destOrd="0" presId="urn:microsoft.com/office/officeart/2005/8/layout/hierarchy2"/>
    <dgm:cxn modelId="{ECAEE45C-AD33-4F5C-9C3D-52E8DB739B3B}" type="presParOf" srcId="{A2F6401C-BF23-4730-9E36-2BA0DE37337C}" destId="{A71003AB-1E7E-433D-98E8-AFA7BBCB0937}" srcOrd="0" destOrd="0" presId="urn:microsoft.com/office/officeart/2005/8/layout/hierarchy2"/>
    <dgm:cxn modelId="{30CE013C-59F1-4BCE-8913-7F305F25C432}" type="presParOf" srcId="{A2F6401C-BF23-4730-9E36-2BA0DE37337C}" destId="{F4B321BF-41EB-4A39-BBF5-AD0B332D8BCE}" srcOrd="1" destOrd="0" presId="urn:microsoft.com/office/officeart/2005/8/layout/hierarchy2"/>
    <dgm:cxn modelId="{551FD503-09C2-4500-B592-3B11D7F5293F}" type="presParOf" srcId="{01336635-F1F3-4ADC-93A2-C6F897FC5862}" destId="{40665FA4-4089-4B24-8AEE-CF8D8C1C7DCB}" srcOrd="2" destOrd="0" presId="urn:microsoft.com/office/officeart/2005/8/layout/hierarchy2"/>
    <dgm:cxn modelId="{D5DADA7E-F5DF-4D80-8EED-4DF99534ACD2}" type="presParOf" srcId="{40665FA4-4089-4B24-8AEE-CF8D8C1C7DCB}" destId="{633F6DC6-0BAF-43BA-8326-15C357F98493}" srcOrd="0" destOrd="0" presId="urn:microsoft.com/office/officeart/2005/8/layout/hierarchy2"/>
    <dgm:cxn modelId="{E93A0C06-B6B1-4834-BE00-CDFB8DD68D65}" type="presParOf" srcId="{01336635-F1F3-4ADC-93A2-C6F897FC5862}" destId="{B92F5DD7-393A-4FB6-88B6-DC91E12E1285}" srcOrd="3" destOrd="0" presId="urn:microsoft.com/office/officeart/2005/8/layout/hierarchy2"/>
    <dgm:cxn modelId="{AD082CD4-B4B4-4EBB-AC2F-788B2BD7EE75}" type="presParOf" srcId="{B92F5DD7-393A-4FB6-88B6-DC91E12E1285}" destId="{CEC228ED-7E44-479D-98A4-5B45DD589001}" srcOrd="0" destOrd="0" presId="urn:microsoft.com/office/officeart/2005/8/layout/hierarchy2"/>
    <dgm:cxn modelId="{815EB1A3-D552-45A9-A980-CC9878A8C99F}" type="presParOf" srcId="{B92F5DD7-393A-4FB6-88B6-DC91E12E1285}" destId="{672CA7F6-65A6-4A06-9EE3-004E24ED9256}" srcOrd="1" destOrd="0" presId="urn:microsoft.com/office/officeart/2005/8/layout/hierarchy2"/>
    <dgm:cxn modelId="{BDD68036-D9F1-44DD-946D-0897390A53E6}" type="presParOf" srcId="{672CA7F6-65A6-4A06-9EE3-004E24ED9256}" destId="{681FD3E7-57F7-431F-A596-B8847DFA221C}" srcOrd="0" destOrd="0" presId="urn:microsoft.com/office/officeart/2005/8/layout/hierarchy2"/>
    <dgm:cxn modelId="{9B042F70-58DC-454B-91CF-91A9BBC53263}" type="presParOf" srcId="{681FD3E7-57F7-431F-A596-B8847DFA221C}" destId="{1CD1B53C-84DC-4B85-BADF-2E1881F803E1}" srcOrd="0" destOrd="0" presId="urn:microsoft.com/office/officeart/2005/8/layout/hierarchy2"/>
    <dgm:cxn modelId="{08B5AB48-023E-444E-9F71-10D1A2CF4004}" type="presParOf" srcId="{672CA7F6-65A6-4A06-9EE3-004E24ED9256}" destId="{91D4067C-6866-46E9-A790-36195363D468}" srcOrd="1" destOrd="0" presId="urn:microsoft.com/office/officeart/2005/8/layout/hierarchy2"/>
    <dgm:cxn modelId="{C18D568B-ECF7-4FED-851F-E76D01FE2202}" type="presParOf" srcId="{91D4067C-6866-46E9-A790-36195363D468}" destId="{2B84210F-52FE-4FAD-8B79-CA96072A1589}" srcOrd="0" destOrd="0" presId="urn:microsoft.com/office/officeart/2005/8/layout/hierarchy2"/>
    <dgm:cxn modelId="{73EE22C6-5194-486F-92D3-98548F1898EC}" type="presParOf" srcId="{91D4067C-6866-46E9-A790-36195363D468}" destId="{0E3F55B6-8D25-4DF6-BD4B-02B1D4D07FB1}" srcOrd="1" destOrd="0" presId="urn:microsoft.com/office/officeart/2005/8/layout/hierarchy2"/>
    <dgm:cxn modelId="{66C4FC9E-1603-44EC-899B-90545334E971}" type="presParOf" srcId="{01336635-F1F3-4ADC-93A2-C6F897FC5862}" destId="{6EB7CCC6-D131-4B6B-A09B-63F225A6D2D8}" srcOrd="4" destOrd="0" presId="urn:microsoft.com/office/officeart/2005/8/layout/hierarchy2"/>
    <dgm:cxn modelId="{EA568643-7871-4F49-9A35-054DAB907E1A}" type="presParOf" srcId="{6EB7CCC6-D131-4B6B-A09B-63F225A6D2D8}" destId="{468DEEF7-116B-4960-8A52-222D6BCB8B78}" srcOrd="0" destOrd="0" presId="urn:microsoft.com/office/officeart/2005/8/layout/hierarchy2"/>
    <dgm:cxn modelId="{19472DBF-85FF-43E1-BFC5-8BC6D43476FD}" type="presParOf" srcId="{01336635-F1F3-4ADC-93A2-C6F897FC5862}" destId="{97E8252C-D537-4D9B-94E4-8864BA03E52B}" srcOrd="5" destOrd="0" presId="urn:microsoft.com/office/officeart/2005/8/layout/hierarchy2"/>
    <dgm:cxn modelId="{BF5764B3-4A08-473E-9AC8-FE4820BA7B06}" type="presParOf" srcId="{97E8252C-D537-4D9B-94E4-8864BA03E52B}" destId="{28C9B898-2856-4110-97CE-84C563B90980}" srcOrd="0" destOrd="0" presId="urn:microsoft.com/office/officeart/2005/8/layout/hierarchy2"/>
    <dgm:cxn modelId="{F34246AA-6F7C-4A5E-8162-A5498A5865C7}" type="presParOf" srcId="{97E8252C-D537-4D9B-94E4-8864BA03E52B}" destId="{6E8BD0E8-DA8F-47C1-8BF2-0C9050DFB602}" srcOrd="1" destOrd="0" presId="urn:microsoft.com/office/officeart/2005/8/layout/hierarchy2"/>
    <dgm:cxn modelId="{FAF3B2E8-B2A6-4AE1-9944-164908976832}" type="presParOf" srcId="{6E8BD0E8-DA8F-47C1-8BF2-0C9050DFB602}" destId="{C9AED17B-F08D-40F6-BC6C-732AC15C0662}" srcOrd="0" destOrd="0" presId="urn:microsoft.com/office/officeart/2005/8/layout/hierarchy2"/>
    <dgm:cxn modelId="{A8D06692-9851-4C9E-9EC8-6BB1AB5F8A27}" type="presParOf" srcId="{C9AED17B-F08D-40F6-BC6C-732AC15C0662}" destId="{DA5BEC06-5898-4903-B8A0-DE3E854FE203}" srcOrd="0" destOrd="0" presId="urn:microsoft.com/office/officeart/2005/8/layout/hierarchy2"/>
    <dgm:cxn modelId="{83AA95B8-D903-48DB-9F4B-B191AFB4A15D}" type="presParOf" srcId="{6E8BD0E8-DA8F-47C1-8BF2-0C9050DFB602}" destId="{64CDF4B5-9047-4DE3-9110-8A9D946558AF}" srcOrd="1" destOrd="0" presId="urn:microsoft.com/office/officeart/2005/8/layout/hierarchy2"/>
    <dgm:cxn modelId="{7984C62A-030E-46D5-AD1D-B0AC1D8F1BE2}" type="presParOf" srcId="{64CDF4B5-9047-4DE3-9110-8A9D946558AF}" destId="{D19ADEC7-3B1D-4877-8B54-3A53B6354F64}" srcOrd="0" destOrd="0" presId="urn:microsoft.com/office/officeart/2005/8/layout/hierarchy2"/>
    <dgm:cxn modelId="{DB99D05D-BFC2-478C-980C-D33609EB182D}" type="presParOf" srcId="{64CDF4B5-9047-4DE3-9110-8A9D946558AF}" destId="{BEB88C79-C86D-48BB-A9A9-CBF699CCA8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A7E12-3D68-4F67-92DE-33D317AD1D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F55A1BB-183D-4937-BF1F-FD9AA8032BCF}">
      <dgm:prSet phldrT="[テキスト]" custT="1"/>
      <dgm:spPr>
        <a:gradFill rotWithShape="0">
          <a:gsLst>
            <a:gs pos="0">
              <a:srgbClr val="FF0000"/>
            </a:gs>
            <a:gs pos="20000">
              <a:schemeClr val="bg1"/>
            </a:gs>
            <a:gs pos="80000">
              <a:schemeClr val="bg1"/>
            </a:gs>
            <a:gs pos="100000">
              <a:srgbClr val="FF0000"/>
            </a:gs>
          </a:gsLst>
          <a:lin ang="5400000" scaled="1"/>
        </a:gradFill>
        <a:ln w="25400">
          <a:solidFill>
            <a:srgbClr val="FF0000"/>
          </a:solidFill>
        </a:ln>
      </dgm:spPr>
      <dgm:t>
        <a:bodyPr tIns="180000" bIns="180000"/>
        <a:lstStyle/>
        <a:p>
          <a:r>
            <a:rPr kumimoji="1" lang="ja-JP" altLang="en-US" sz="2000" b="1" dirty="0" smtClean="0">
              <a:solidFill>
                <a:schemeClr val="tx1"/>
              </a:solidFill>
              <a:latin typeface="+mn-ea"/>
              <a:ea typeface="+mn-ea"/>
            </a:rPr>
            <a:t>高濃度</a:t>
          </a:r>
          <a:endParaRPr kumimoji="1" lang="en-US" altLang="ja-JP" sz="2000" b="1" dirty="0" smtClean="0">
            <a:solidFill>
              <a:schemeClr val="tx1"/>
            </a:solidFill>
            <a:latin typeface="+mn-ea"/>
            <a:ea typeface="+mn-ea"/>
          </a:endParaRPr>
        </a:p>
        <a:p>
          <a:r>
            <a:rPr kumimoji="1" lang="en-US" altLang="ja-JP" sz="2000" b="1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2000" b="1" dirty="0" smtClean="0">
              <a:solidFill>
                <a:schemeClr val="tx1"/>
              </a:solidFill>
              <a:latin typeface="+mn-ea"/>
              <a:ea typeface="+mn-ea"/>
            </a:rPr>
            <a:t>廃棄物</a:t>
          </a:r>
          <a:endParaRPr kumimoji="1" lang="ja-JP" altLang="en-US" sz="2000" b="1" dirty="0"/>
        </a:p>
      </dgm:t>
    </dgm:pt>
    <dgm:pt modelId="{612C5C1D-FB07-4963-958A-A1B3EACF5A38}" type="parTrans" cxnId="{09F5E9D1-954E-47BF-867F-AC747029B90D}">
      <dgm:prSet/>
      <dgm:spPr/>
      <dgm:t>
        <a:bodyPr/>
        <a:lstStyle/>
        <a:p>
          <a:endParaRPr kumimoji="1" lang="ja-JP" altLang="en-US"/>
        </a:p>
      </dgm:t>
    </dgm:pt>
    <dgm:pt modelId="{6249D037-33D0-4AEF-9AEA-314CF6752C47}" type="sibTrans" cxnId="{09F5E9D1-954E-47BF-867F-AC747029B90D}">
      <dgm:prSet/>
      <dgm:spPr/>
      <dgm:t>
        <a:bodyPr/>
        <a:lstStyle/>
        <a:p>
          <a:endParaRPr kumimoji="1" lang="ja-JP" altLang="en-US"/>
        </a:p>
      </dgm:t>
    </dgm:pt>
    <dgm:pt modelId="{9E63FC15-C6C8-4723-B122-7B2483E76A8B}">
      <dgm:prSet phldrT="[テキスト]" custT="1"/>
      <dgm:spPr>
        <a:gradFill rotWithShape="0">
          <a:gsLst>
            <a:gs pos="0">
              <a:srgbClr val="FF0000"/>
            </a:gs>
            <a:gs pos="20000">
              <a:schemeClr val="bg1"/>
            </a:gs>
            <a:gs pos="80000">
              <a:schemeClr val="bg1"/>
            </a:gs>
            <a:gs pos="100000">
              <a:srgbClr val="FF0000"/>
            </a:gs>
          </a:gsLst>
          <a:lin ang="5400000" scaled="1"/>
        </a:gradFill>
        <a:ln w="25400">
          <a:solidFill>
            <a:srgbClr val="FF0000"/>
          </a:solidFill>
        </a:ln>
      </dgm:spPr>
      <dgm:t>
        <a:bodyPr/>
        <a:lstStyle/>
        <a:p>
          <a:r>
            <a:rPr kumimoji="1" lang="ja-JP" altLang="en-US" sz="1800" b="1" dirty="0" smtClean="0">
              <a:solidFill>
                <a:schemeClr val="tx1"/>
              </a:solidFill>
              <a:latin typeface="+mn-ea"/>
              <a:ea typeface="+mn-ea"/>
            </a:rPr>
            <a:t>中間貯蔵・環境安全事業</a:t>
          </a:r>
          <a:r>
            <a:rPr kumimoji="1" lang="en-US" altLang="ja-JP" sz="1800" b="1" dirty="0" smtClean="0">
              <a:solidFill>
                <a:schemeClr val="tx1"/>
              </a:solidFill>
              <a:latin typeface="+mn-ea"/>
              <a:ea typeface="+mn-ea"/>
            </a:rPr>
            <a:t>(</a:t>
          </a:r>
          <a:r>
            <a:rPr kumimoji="1" lang="ja-JP" altLang="en-US" sz="1800" b="1" dirty="0" smtClean="0">
              <a:solidFill>
                <a:schemeClr val="tx1"/>
              </a:solidFill>
              <a:latin typeface="+mn-ea"/>
              <a:ea typeface="+mn-ea"/>
            </a:rPr>
            <a:t>株</a:t>
          </a:r>
          <a:r>
            <a:rPr kumimoji="1" lang="en-US" altLang="ja-JP" sz="1800" b="1" dirty="0" smtClean="0">
              <a:solidFill>
                <a:schemeClr val="tx1"/>
              </a:solidFill>
              <a:latin typeface="+mn-ea"/>
              <a:ea typeface="+mn-ea"/>
            </a:rPr>
            <a:t>)</a:t>
          </a:r>
        </a:p>
        <a:p>
          <a:r>
            <a:rPr kumimoji="1" lang="ja-JP" altLang="en-US" sz="2000" b="1" dirty="0" smtClean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kumimoji="1" lang="en-US" altLang="ja-JP" sz="2000" b="1" dirty="0" smtClean="0">
              <a:solidFill>
                <a:schemeClr val="tx1"/>
              </a:solidFill>
              <a:latin typeface="+mn-ea"/>
              <a:ea typeface="+mn-ea"/>
            </a:rPr>
            <a:t>JESCO</a:t>
          </a:r>
          <a:r>
            <a:rPr kumimoji="1" lang="ja-JP" altLang="en-US" sz="2000" b="1" dirty="0" smtClean="0">
              <a:solidFill>
                <a:schemeClr val="tx1"/>
              </a:solidFill>
              <a:latin typeface="+mn-ea"/>
              <a:ea typeface="+mn-ea"/>
            </a:rPr>
            <a:t>）</a:t>
          </a:r>
          <a:endParaRPr kumimoji="1" lang="ja-JP" altLang="en-US" sz="20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A2B22972-AFBF-41FD-A056-8CC653297D05}" type="parTrans" cxnId="{6DD7EB67-9AE1-4BBE-A55D-4DE1232F151D}">
      <dgm:prSet/>
      <dgm:spPr>
        <a:ln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B3701E61-6D02-40DB-A247-8C5883F8EEAE}" type="sibTrans" cxnId="{6DD7EB67-9AE1-4BBE-A55D-4DE1232F151D}">
      <dgm:prSet/>
      <dgm:spPr/>
      <dgm:t>
        <a:bodyPr/>
        <a:lstStyle/>
        <a:p>
          <a:endParaRPr kumimoji="1" lang="ja-JP" altLang="en-US"/>
        </a:p>
      </dgm:t>
    </dgm:pt>
    <dgm:pt modelId="{DD3FF9A0-E642-4087-BA4C-D4A458DB903B}">
      <dgm:prSet phldrT="[テキスト]" custT="1"/>
      <dgm:spPr>
        <a:gradFill rotWithShape="0">
          <a:gsLst>
            <a:gs pos="0">
              <a:srgbClr val="FF0000"/>
            </a:gs>
            <a:gs pos="20000">
              <a:schemeClr val="bg1"/>
            </a:gs>
            <a:gs pos="80000">
              <a:schemeClr val="bg1"/>
            </a:gs>
            <a:gs pos="100000">
              <a:srgbClr val="FF0000"/>
            </a:gs>
          </a:gsLst>
          <a:lin ang="5400000" scaled="1"/>
        </a:gradFill>
        <a:ln w="25400">
          <a:solidFill>
            <a:srgbClr val="FF0000"/>
          </a:solidFill>
        </a:ln>
      </dgm:spPr>
      <dgm:t>
        <a:bodyPr tIns="180000" bIns="180000"/>
        <a:lstStyle/>
        <a:p>
          <a:pPr>
            <a:spcAft>
              <a:spcPts val="600"/>
            </a:spcAft>
          </a:pPr>
          <a:r>
            <a:rPr kumimoji="1" lang="ja-JP" altLang="en-US" sz="2000" b="1" dirty="0" smtClean="0">
              <a:solidFill>
                <a:schemeClr val="tx1"/>
              </a:solidFill>
              <a:latin typeface="+mn-ea"/>
              <a:ea typeface="+mn-ea"/>
            </a:rPr>
            <a:t>大阪</a:t>
          </a:r>
          <a:endParaRPr kumimoji="1" lang="en-US" altLang="ja-JP" sz="2000" b="1" dirty="0" smtClean="0">
            <a:solidFill>
              <a:schemeClr val="tx1"/>
            </a:solidFill>
            <a:latin typeface="+mn-ea"/>
            <a:ea typeface="+mn-ea"/>
          </a:endParaRPr>
        </a:p>
        <a:p>
          <a:pPr>
            <a:spcAft>
              <a:spcPts val="600"/>
            </a:spcAft>
          </a:pPr>
          <a:r>
            <a:rPr kumimoji="1" lang="en-US" altLang="ja-JP" sz="1700" b="1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1700" b="1" dirty="0" smtClean="0">
              <a:solidFill>
                <a:schemeClr val="tx1"/>
              </a:solidFill>
              <a:latin typeface="+mn-ea"/>
              <a:ea typeface="+mn-ea"/>
            </a:rPr>
            <a:t>処理事業所</a:t>
          </a:r>
          <a:endParaRPr kumimoji="1" lang="ja-JP" altLang="en-US" sz="17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847B2D4C-28E7-422C-8FB7-659B2B77A0C5}" type="parTrans" cxnId="{B99EB389-B7DC-4A5E-A384-05946417F7A1}">
      <dgm:prSet/>
      <dgm:spPr>
        <a:ln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4C385E04-C3FC-4F95-BAEC-B5C7198C1F39}" type="sibTrans" cxnId="{B99EB389-B7DC-4A5E-A384-05946417F7A1}">
      <dgm:prSet/>
      <dgm:spPr/>
      <dgm:t>
        <a:bodyPr/>
        <a:lstStyle/>
        <a:p>
          <a:endParaRPr kumimoji="1" lang="ja-JP" altLang="en-US"/>
        </a:p>
      </dgm:t>
    </dgm:pt>
    <dgm:pt modelId="{A641C141-6CEB-4617-ABAC-AA47D94C6942}">
      <dgm:prSet phldrT="[テキスト]" custT="1"/>
      <dgm:spPr>
        <a:gradFill rotWithShape="0">
          <a:gsLst>
            <a:gs pos="0">
              <a:srgbClr val="FF0000"/>
            </a:gs>
            <a:gs pos="20000">
              <a:schemeClr val="bg1"/>
            </a:gs>
            <a:gs pos="80000">
              <a:schemeClr val="bg1"/>
            </a:gs>
            <a:gs pos="100000">
              <a:srgbClr val="FF0000"/>
            </a:gs>
          </a:gsLst>
          <a:lin ang="5400000" scaled="1"/>
        </a:gradFill>
        <a:ln w="25400">
          <a:solidFill>
            <a:srgbClr val="FF0000"/>
          </a:solidFill>
        </a:ln>
      </dgm:spPr>
      <dgm:t>
        <a:bodyPr tIns="180000" bIns="180000"/>
        <a:lstStyle/>
        <a:p>
          <a:pPr>
            <a:spcAft>
              <a:spcPts val="600"/>
            </a:spcAft>
          </a:pPr>
          <a:r>
            <a:rPr kumimoji="1" lang="ja-JP" altLang="en-US" sz="2000" b="1" dirty="0" smtClean="0">
              <a:solidFill>
                <a:schemeClr val="tx1"/>
              </a:solidFill>
              <a:latin typeface="+mn-ea"/>
              <a:ea typeface="+mn-ea"/>
            </a:rPr>
            <a:t>北九州</a:t>
          </a:r>
          <a:endParaRPr kumimoji="1" lang="en-US" altLang="ja-JP" sz="2000" b="1" dirty="0" smtClean="0">
            <a:solidFill>
              <a:schemeClr val="tx1"/>
            </a:solidFill>
            <a:latin typeface="+mn-ea"/>
            <a:ea typeface="+mn-ea"/>
          </a:endParaRPr>
        </a:p>
        <a:p>
          <a:pPr>
            <a:spcAft>
              <a:spcPts val="600"/>
            </a:spcAft>
          </a:pPr>
          <a:r>
            <a:rPr kumimoji="1" lang="en-US" altLang="ja-JP" sz="1700" b="1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1700" b="1" dirty="0" smtClean="0">
              <a:solidFill>
                <a:schemeClr val="tx1"/>
              </a:solidFill>
              <a:latin typeface="+mn-ea"/>
              <a:ea typeface="+mn-ea"/>
            </a:rPr>
            <a:t>処理</a:t>
          </a:r>
          <a:r>
            <a:rPr kumimoji="1" lang="ja-JP" altLang="en-US" sz="1700" b="0" dirty="0" smtClean="0">
              <a:solidFill>
                <a:schemeClr val="tx1"/>
              </a:solidFill>
              <a:latin typeface="+mn-ea"/>
              <a:ea typeface="+mn-ea"/>
            </a:rPr>
            <a:t>事業所</a:t>
          </a:r>
          <a:endParaRPr kumimoji="1" lang="ja-JP" altLang="en-US" sz="1700" b="0" dirty="0">
            <a:solidFill>
              <a:schemeClr val="tx1"/>
            </a:solidFill>
            <a:latin typeface="+mn-ea"/>
            <a:ea typeface="+mn-ea"/>
          </a:endParaRPr>
        </a:p>
      </dgm:t>
    </dgm:pt>
    <dgm:pt modelId="{E951A758-5794-43AD-8B15-D40F8DD1810E}" type="parTrans" cxnId="{C2738DDD-2515-4578-8F70-280B4BAE784E}">
      <dgm:prSet/>
      <dgm:spPr>
        <a:ln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09F2F26D-59E4-4D52-B585-AA7ECA7CE74B}" type="sibTrans" cxnId="{C2738DDD-2515-4578-8F70-280B4BAE784E}">
      <dgm:prSet/>
      <dgm:spPr/>
      <dgm:t>
        <a:bodyPr/>
        <a:lstStyle/>
        <a:p>
          <a:endParaRPr kumimoji="1" lang="ja-JP" altLang="en-US"/>
        </a:p>
      </dgm:t>
    </dgm:pt>
    <dgm:pt modelId="{88E686D3-3A26-4CC0-9790-72A712E016A4}">
      <dgm:prSet phldrT="[テキスト]" custT="1"/>
      <dgm:spPr>
        <a:gradFill rotWithShape="0">
          <a:gsLst>
            <a:gs pos="0">
              <a:srgbClr val="0070C0"/>
            </a:gs>
            <a:gs pos="20000">
              <a:schemeClr val="bg1"/>
            </a:gs>
            <a:gs pos="80000">
              <a:schemeClr val="bg1"/>
            </a:gs>
            <a:gs pos="100000">
              <a:srgbClr val="0070C0"/>
            </a:gs>
          </a:gsLst>
          <a:lin ang="5400000" scaled="1"/>
        </a:gradFill>
        <a:ln w="25400">
          <a:solidFill>
            <a:srgbClr val="0070C0"/>
          </a:solidFill>
        </a:ln>
      </dgm:spPr>
      <dgm:t>
        <a:bodyPr tIns="180000" bIns="180000"/>
        <a:lstStyle/>
        <a:p>
          <a:r>
            <a:rPr kumimoji="1" lang="ja-JP" altLang="en-US" sz="2000" b="1" dirty="0" smtClean="0">
              <a:solidFill>
                <a:schemeClr val="tx1"/>
              </a:solidFill>
              <a:latin typeface="+mn-ea"/>
              <a:ea typeface="+mn-ea"/>
            </a:rPr>
            <a:t>低濃度</a:t>
          </a:r>
          <a:endParaRPr kumimoji="1" lang="en-US" altLang="ja-JP" sz="2000" b="1" dirty="0" smtClean="0">
            <a:solidFill>
              <a:schemeClr val="tx1"/>
            </a:solidFill>
            <a:latin typeface="+mn-ea"/>
            <a:ea typeface="+mn-ea"/>
          </a:endParaRPr>
        </a:p>
        <a:p>
          <a:r>
            <a:rPr kumimoji="1" lang="en-US" altLang="ja-JP" sz="2000" b="1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2000" b="1" dirty="0" smtClean="0">
              <a:solidFill>
                <a:schemeClr val="tx1"/>
              </a:solidFill>
              <a:latin typeface="+mn-ea"/>
              <a:ea typeface="+mn-ea"/>
            </a:rPr>
            <a:t>廃棄物</a:t>
          </a:r>
          <a:endParaRPr kumimoji="1" lang="ja-JP" altLang="en-US" sz="2000" dirty="0">
            <a:solidFill>
              <a:schemeClr val="tx1"/>
            </a:solidFill>
          </a:endParaRPr>
        </a:p>
      </dgm:t>
    </dgm:pt>
    <dgm:pt modelId="{8A3DDC5D-0039-458D-99C6-0E7F163D8286}" type="parTrans" cxnId="{8F080D3B-9388-4264-8423-A821BC3923AC}">
      <dgm:prSet/>
      <dgm:spPr/>
      <dgm:t>
        <a:bodyPr/>
        <a:lstStyle/>
        <a:p>
          <a:endParaRPr kumimoji="1" lang="ja-JP" altLang="en-US"/>
        </a:p>
      </dgm:t>
    </dgm:pt>
    <dgm:pt modelId="{80415755-6E6C-48AA-8888-DF95D232E580}" type="sibTrans" cxnId="{8F080D3B-9388-4264-8423-A821BC3923AC}">
      <dgm:prSet/>
      <dgm:spPr/>
      <dgm:t>
        <a:bodyPr/>
        <a:lstStyle/>
        <a:p>
          <a:endParaRPr kumimoji="1" lang="ja-JP" altLang="en-US"/>
        </a:p>
      </dgm:t>
    </dgm:pt>
    <dgm:pt modelId="{7A9B1D3B-269E-47C7-B549-6680EE9DEDA5}">
      <dgm:prSet phldrT="[テキスト]" custT="1"/>
      <dgm:spPr>
        <a:gradFill rotWithShape="0">
          <a:gsLst>
            <a:gs pos="0">
              <a:srgbClr val="0070C0"/>
            </a:gs>
            <a:gs pos="20000">
              <a:schemeClr val="bg1"/>
            </a:gs>
            <a:gs pos="80000">
              <a:schemeClr val="bg1"/>
            </a:gs>
            <a:gs pos="100000">
              <a:srgbClr val="0070C0"/>
            </a:gs>
          </a:gsLst>
          <a:lin ang="5400000" scaled="1"/>
        </a:gradFill>
        <a:ln w="25400">
          <a:solidFill>
            <a:srgbClr val="0070C0"/>
          </a:solidFill>
        </a:ln>
      </dgm:spPr>
      <dgm:t>
        <a:bodyPr/>
        <a:lstStyle/>
        <a:p>
          <a:r>
            <a:rPr kumimoji="1" lang="ja-JP" altLang="en-US" sz="2000" b="1" dirty="0" smtClean="0">
              <a:solidFill>
                <a:schemeClr val="tx1"/>
              </a:solidFill>
            </a:rPr>
            <a:t>民間無害化処理</a:t>
          </a:r>
          <a:endParaRPr kumimoji="1" lang="en-US" altLang="ja-JP" sz="2000" b="1" dirty="0" smtClean="0">
            <a:solidFill>
              <a:schemeClr val="tx1"/>
            </a:solidFill>
          </a:endParaRPr>
        </a:p>
        <a:p>
          <a:r>
            <a:rPr kumimoji="1" lang="ja-JP" altLang="en-US" sz="2000" b="1" dirty="0" smtClean="0">
              <a:solidFill>
                <a:schemeClr val="tx1"/>
              </a:solidFill>
            </a:rPr>
            <a:t>認定施設等</a:t>
          </a:r>
          <a:endParaRPr kumimoji="1" lang="ja-JP" altLang="en-US" sz="2000" b="1" dirty="0">
            <a:solidFill>
              <a:schemeClr val="tx1"/>
            </a:solidFill>
          </a:endParaRPr>
        </a:p>
      </dgm:t>
    </dgm:pt>
    <dgm:pt modelId="{A5A961F7-E7C4-4221-A617-CB9408ED6A23}" type="parTrans" cxnId="{73374EE7-80E8-483F-956B-71128BD686D8}">
      <dgm:prSet/>
      <dgm:spPr>
        <a:ln>
          <a:solidFill>
            <a:schemeClr val="tx1"/>
          </a:solidFill>
        </a:ln>
      </dgm:spPr>
      <dgm:t>
        <a:bodyPr/>
        <a:lstStyle/>
        <a:p>
          <a:endParaRPr kumimoji="1" lang="ja-JP" altLang="en-US"/>
        </a:p>
      </dgm:t>
    </dgm:pt>
    <dgm:pt modelId="{131D6A73-4E6A-4D9B-AF7F-28962ADFE7FD}" type="sibTrans" cxnId="{73374EE7-80E8-483F-956B-71128BD686D8}">
      <dgm:prSet/>
      <dgm:spPr/>
      <dgm:t>
        <a:bodyPr/>
        <a:lstStyle/>
        <a:p>
          <a:endParaRPr kumimoji="1" lang="ja-JP" altLang="en-US"/>
        </a:p>
      </dgm:t>
    </dgm:pt>
    <dgm:pt modelId="{CE38E9AF-8138-40AC-86F1-4775211F79CB}" type="pres">
      <dgm:prSet presAssocID="{14DA7E12-3D68-4F67-92DE-33D317AD1D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E4F4207-E9BE-440D-B4A8-AA2F7D2653BE}" type="pres">
      <dgm:prSet presAssocID="{6F55A1BB-183D-4937-BF1F-FD9AA8032BCF}" presName="root1" presStyleCnt="0"/>
      <dgm:spPr/>
    </dgm:pt>
    <dgm:pt modelId="{D562BCF8-410E-42B7-9E47-B23E93808A0E}" type="pres">
      <dgm:prSet presAssocID="{6F55A1BB-183D-4937-BF1F-FD9AA8032BCF}" presName="LevelOneTextNode" presStyleLbl="node0" presStyleIdx="0" presStyleCnt="2" custScaleY="105955" custLinFactNeighborX="11272" custLinFactNeighborY="-492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C59BDEC-088B-4390-B620-FDBEF3772FD1}" type="pres">
      <dgm:prSet presAssocID="{6F55A1BB-183D-4937-BF1F-FD9AA8032BCF}" presName="level2hierChild" presStyleCnt="0"/>
      <dgm:spPr/>
    </dgm:pt>
    <dgm:pt modelId="{1AC221C6-9E1E-41B5-BA1C-6EA8007DEEA5}" type="pres">
      <dgm:prSet presAssocID="{A2B22972-AFBF-41FD-A056-8CC653297D05}" presName="conn2-1" presStyleLbl="parChTrans1D2" presStyleIdx="0" presStyleCnt="2"/>
      <dgm:spPr/>
      <dgm:t>
        <a:bodyPr/>
        <a:lstStyle/>
        <a:p>
          <a:endParaRPr kumimoji="1" lang="ja-JP" altLang="en-US"/>
        </a:p>
      </dgm:t>
    </dgm:pt>
    <dgm:pt modelId="{82FE97E2-6778-4C8C-AFA1-4125721B73CD}" type="pres">
      <dgm:prSet presAssocID="{A2B22972-AFBF-41FD-A056-8CC653297D05}" presName="connTx" presStyleLbl="parChTrans1D2" presStyleIdx="0" presStyleCnt="2"/>
      <dgm:spPr/>
      <dgm:t>
        <a:bodyPr/>
        <a:lstStyle/>
        <a:p>
          <a:endParaRPr kumimoji="1" lang="ja-JP" altLang="en-US"/>
        </a:p>
      </dgm:t>
    </dgm:pt>
    <dgm:pt modelId="{AC1A321A-1950-4CF0-A91E-775AD4ADAA6B}" type="pres">
      <dgm:prSet presAssocID="{9E63FC15-C6C8-4723-B122-7B2483E76A8B}" presName="root2" presStyleCnt="0"/>
      <dgm:spPr/>
    </dgm:pt>
    <dgm:pt modelId="{D1C950CA-AB86-44D6-8478-E5C6FBFB03B6}" type="pres">
      <dgm:prSet presAssocID="{9E63FC15-C6C8-4723-B122-7B2483E76A8B}" presName="LevelTwoTextNode" presStyleLbl="node2" presStyleIdx="0" presStyleCnt="2" custScaleX="141273" custScaleY="105955" custLinFactNeighborX="-7027" custLinFactNeighborY="-492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07753D8-246F-4F6F-A3A4-36F987001C2E}" type="pres">
      <dgm:prSet presAssocID="{9E63FC15-C6C8-4723-B122-7B2483E76A8B}" presName="level3hierChild" presStyleCnt="0"/>
      <dgm:spPr/>
    </dgm:pt>
    <dgm:pt modelId="{B16667C3-2282-45F0-89D8-BA834547087F}" type="pres">
      <dgm:prSet presAssocID="{847B2D4C-28E7-422C-8FB7-659B2B77A0C5}" presName="conn2-1" presStyleLbl="parChTrans1D3" presStyleIdx="0" presStyleCnt="2"/>
      <dgm:spPr/>
      <dgm:t>
        <a:bodyPr/>
        <a:lstStyle/>
        <a:p>
          <a:endParaRPr kumimoji="1" lang="ja-JP" altLang="en-US"/>
        </a:p>
      </dgm:t>
    </dgm:pt>
    <dgm:pt modelId="{88BE3B8C-9D0B-4207-A1A2-D666E3DEB1D4}" type="pres">
      <dgm:prSet presAssocID="{847B2D4C-28E7-422C-8FB7-659B2B77A0C5}" presName="connTx" presStyleLbl="parChTrans1D3" presStyleIdx="0" presStyleCnt="2"/>
      <dgm:spPr/>
      <dgm:t>
        <a:bodyPr/>
        <a:lstStyle/>
        <a:p>
          <a:endParaRPr kumimoji="1" lang="ja-JP" altLang="en-US"/>
        </a:p>
      </dgm:t>
    </dgm:pt>
    <dgm:pt modelId="{64EC2F64-5968-48E9-BE7B-F0CA7206DA7F}" type="pres">
      <dgm:prSet presAssocID="{DD3FF9A0-E642-4087-BA4C-D4A458DB903B}" presName="root2" presStyleCnt="0"/>
      <dgm:spPr/>
    </dgm:pt>
    <dgm:pt modelId="{45B7BCFC-0D0F-493B-AD07-89F1C516B309}" type="pres">
      <dgm:prSet presAssocID="{DD3FF9A0-E642-4087-BA4C-D4A458DB903B}" presName="LevelTwoTextNode" presStyleLbl="node3" presStyleIdx="0" presStyleCnt="2" custScaleY="77416" custLinFactNeighborX="-18736" custLinFactNeighborY="-4428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3CFDBB4-3AE0-457E-9ADB-9BA597DC9D3B}" type="pres">
      <dgm:prSet presAssocID="{DD3FF9A0-E642-4087-BA4C-D4A458DB903B}" presName="level3hierChild" presStyleCnt="0"/>
      <dgm:spPr/>
    </dgm:pt>
    <dgm:pt modelId="{06A517A1-E920-4255-A801-DE4034A87553}" type="pres">
      <dgm:prSet presAssocID="{E951A758-5794-43AD-8B15-D40F8DD1810E}" presName="conn2-1" presStyleLbl="parChTrans1D3" presStyleIdx="1" presStyleCnt="2"/>
      <dgm:spPr/>
      <dgm:t>
        <a:bodyPr/>
        <a:lstStyle/>
        <a:p>
          <a:endParaRPr kumimoji="1" lang="ja-JP" altLang="en-US"/>
        </a:p>
      </dgm:t>
    </dgm:pt>
    <dgm:pt modelId="{5A12F7FE-4058-40F1-958B-77FD0D0FDC69}" type="pres">
      <dgm:prSet presAssocID="{E951A758-5794-43AD-8B15-D40F8DD1810E}" presName="connTx" presStyleLbl="parChTrans1D3" presStyleIdx="1" presStyleCnt="2"/>
      <dgm:spPr/>
      <dgm:t>
        <a:bodyPr/>
        <a:lstStyle/>
        <a:p>
          <a:endParaRPr kumimoji="1" lang="ja-JP" altLang="en-US"/>
        </a:p>
      </dgm:t>
    </dgm:pt>
    <dgm:pt modelId="{90CFA3C9-85B6-41AA-BD1E-69A1EE16D262}" type="pres">
      <dgm:prSet presAssocID="{A641C141-6CEB-4617-ABAC-AA47D94C6942}" presName="root2" presStyleCnt="0"/>
      <dgm:spPr/>
    </dgm:pt>
    <dgm:pt modelId="{24C7F9BE-79D2-4795-A19D-B7AAE7B33341}" type="pres">
      <dgm:prSet presAssocID="{A641C141-6CEB-4617-ABAC-AA47D94C6942}" presName="LevelTwoTextNode" presStyleLbl="node3" presStyleIdx="1" presStyleCnt="2" custScaleY="78718" custLinFactNeighborX="-18559" custLinFactNeighborY="-4344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89D899F-ED23-4E34-9C2F-7EE8C86B87D2}" type="pres">
      <dgm:prSet presAssocID="{A641C141-6CEB-4617-ABAC-AA47D94C6942}" presName="level3hierChild" presStyleCnt="0"/>
      <dgm:spPr/>
    </dgm:pt>
    <dgm:pt modelId="{BF660FA9-E6C9-4C2F-A287-0B5D1115BAFC}" type="pres">
      <dgm:prSet presAssocID="{88E686D3-3A26-4CC0-9790-72A712E016A4}" presName="root1" presStyleCnt="0"/>
      <dgm:spPr/>
    </dgm:pt>
    <dgm:pt modelId="{141B4298-F6FD-4138-8E0C-3ECFEB43DD36}" type="pres">
      <dgm:prSet presAssocID="{88E686D3-3A26-4CC0-9790-72A712E016A4}" presName="LevelOneTextNode" presStyleLbl="node0" presStyleIdx="1" presStyleCnt="2" custScaleY="104015" custLinFactNeighborX="11272" custLinFactNeighborY="2809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0112028-8463-425C-B2A1-DCDA3FB58313}" type="pres">
      <dgm:prSet presAssocID="{88E686D3-3A26-4CC0-9790-72A712E016A4}" presName="level2hierChild" presStyleCnt="0"/>
      <dgm:spPr/>
    </dgm:pt>
    <dgm:pt modelId="{555ED19D-332C-4F11-B501-EF70B38634DE}" type="pres">
      <dgm:prSet presAssocID="{A5A961F7-E7C4-4221-A617-CB9408ED6A23}" presName="conn2-1" presStyleLbl="parChTrans1D2" presStyleIdx="1" presStyleCnt="2"/>
      <dgm:spPr/>
      <dgm:t>
        <a:bodyPr/>
        <a:lstStyle/>
        <a:p>
          <a:endParaRPr kumimoji="1" lang="ja-JP" altLang="en-US"/>
        </a:p>
      </dgm:t>
    </dgm:pt>
    <dgm:pt modelId="{817FF7C6-F056-4792-ACD5-BCEC5A77389A}" type="pres">
      <dgm:prSet presAssocID="{A5A961F7-E7C4-4221-A617-CB9408ED6A23}" presName="connTx" presStyleLbl="parChTrans1D2" presStyleIdx="1" presStyleCnt="2"/>
      <dgm:spPr/>
      <dgm:t>
        <a:bodyPr/>
        <a:lstStyle/>
        <a:p>
          <a:endParaRPr kumimoji="1" lang="ja-JP" altLang="en-US"/>
        </a:p>
      </dgm:t>
    </dgm:pt>
    <dgm:pt modelId="{FD8C7835-F128-458F-802C-8F2617741D2E}" type="pres">
      <dgm:prSet presAssocID="{7A9B1D3B-269E-47C7-B549-6680EE9DEDA5}" presName="root2" presStyleCnt="0"/>
      <dgm:spPr/>
    </dgm:pt>
    <dgm:pt modelId="{5C9A4EB4-380B-4E25-931A-CF54FA6BA4B8}" type="pres">
      <dgm:prSet presAssocID="{7A9B1D3B-269E-47C7-B549-6680EE9DEDA5}" presName="LevelTwoTextNode" presStyleLbl="node2" presStyleIdx="1" presStyleCnt="2" custScaleX="141246" custScaleY="104015" custLinFactNeighborX="-7000" custLinFactNeighborY="2878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E33C9B5-5C80-4A04-AF67-F9ACEB60A4DE}" type="pres">
      <dgm:prSet presAssocID="{7A9B1D3B-269E-47C7-B549-6680EE9DEDA5}" presName="level3hierChild" presStyleCnt="0"/>
      <dgm:spPr/>
    </dgm:pt>
  </dgm:ptLst>
  <dgm:cxnLst>
    <dgm:cxn modelId="{69DD2F66-160B-41BF-AA63-F089FA8415E7}" type="presOf" srcId="{14DA7E12-3D68-4F67-92DE-33D317AD1DA6}" destId="{CE38E9AF-8138-40AC-86F1-4775211F79CB}" srcOrd="0" destOrd="0" presId="urn:microsoft.com/office/officeart/2005/8/layout/hierarchy2"/>
    <dgm:cxn modelId="{66D9AA73-205D-48A6-9E8F-1D4E7AAA42E9}" type="presOf" srcId="{DD3FF9A0-E642-4087-BA4C-D4A458DB903B}" destId="{45B7BCFC-0D0F-493B-AD07-89F1C516B309}" srcOrd="0" destOrd="0" presId="urn:microsoft.com/office/officeart/2005/8/layout/hierarchy2"/>
    <dgm:cxn modelId="{B99EB389-B7DC-4A5E-A384-05946417F7A1}" srcId="{9E63FC15-C6C8-4723-B122-7B2483E76A8B}" destId="{DD3FF9A0-E642-4087-BA4C-D4A458DB903B}" srcOrd="0" destOrd="0" parTransId="{847B2D4C-28E7-422C-8FB7-659B2B77A0C5}" sibTransId="{4C385E04-C3FC-4F95-BAEC-B5C7198C1F39}"/>
    <dgm:cxn modelId="{994D817F-6AAD-488B-83B7-19305DDDA4DA}" type="presOf" srcId="{E951A758-5794-43AD-8B15-D40F8DD1810E}" destId="{5A12F7FE-4058-40F1-958B-77FD0D0FDC69}" srcOrd="1" destOrd="0" presId="urn:microsoft.com/office/officeart/2005/8/layout/hierarchy2"/>
    <dgm:cxn modelId="{347ED8B8-D84C-4031-B8B9-CF14C082124F}" type="presOf" srcId="{7A9B1D3B-269E-47C7-B549-6680EE9DEDA5}" destId="{5C9A4EB4-380B-4E25-931A-CF54FA6BA4B8}" srcOrd="0" destOrd="0" presId="urn:microsoft.com/office/officeart/2005/8/layout/hierarchy2"/>
    <dgm:cxn modelId="{CDD650A2-BECF-4125-A0C5-4822654D3F74}" type="presOf" srcId="{847B2D4C-28E7-422C-8FB7-659B2B77A0C5}" destId="{B16667C3-2282-45F0-89D8-BA834547087F}" srcOrd="0" destOrd="0" presId="urn:microsoft.com/office/officeart/2005/8/layout/hierarchy2"/>
    <dgm:cxn modelId="{D971C30A-C550-4CC1-98C6-E6631562EC6D}" type="presOf" srcId="{6F55A1BB-183D-4937-BF1F-FD9AA8032BCF}" destId="{D562BCF8-410E-42B7-9E47-B23E93808A0E}" srcOrd="0" destOrd="0" presId="urn:microsoft.com/office/officeart/2005/8/layout/hierarchy2"/>
    <dgm:cxn modelId="{C9B9775B-D421-484F-81C5-AC535EF10A4B}" type="presOf" srcId="{A2B22972-AFBF-41FD-A056-8CC653297D05}" destId="{1AC221C6-9E1E-41B5-BA1C-6EA8007DEEA5}" srcOrd="0" destOrd="0" presId="urn:microsoft.com/office/officeart/2005/8/layout/hierarchy2"/>
    <dgm:cxn modelId="{8AE39D02-1B48-4B56-9ACA-102DEFD5F317}" type="presOf" srcId="{9E63FC15-C6C8-4723-B122-7B2483E76A8B}" destId="{D1C950CA-AB86-44D6-8478-E5C6FBFB03B6}" srcOrd="0" destOrd="0" presId="urn:microsoft.com/office/officeart/2005/8/layout/hierarchy2"/>
    <dgm:cxn modelId="{CD813AAE-158B-4792-B7FC-C4F209624154}" type="presOf" srcId="{A5A961F7-E7C4-4221-A617-CB9408ED6A23}" destId="{555ED19D-332C-4F11-B501-EF70B38634DE}" srcOrd="0" destOrd="0" presId="urn:microsoft.com/office/officeart/2005/8/layout/hierarchy2"/>
    <dgm:cxn modelId="{EE205C49-14C8-4AEF-8BF2-B998E99AFF63}" type="presOf" srcId="{E951A758-5794-43AD-8B15-D40F8DD1810E}" destId="{06A517A1-E920-4255-A801-DE4034A87553}" srcOrd="0" destOrd="0" presId="urn:microsoft.com/office/officeart/2005/8/layout/hierarchy2"/>
    <dgm:cxn modelId="{7CBF9621-A554-4B3F-B7CE-B4CE19FA300F}" type="presOf" srcId="{847B2D4C-28E7-422C-8FB7-659B2B77A0C5}" destId="{88BE3B8C-9D0B-4207-A1A2-D666E3DEB1D4}" srcOrd="1" destOrd="0" presId="urn:microsoft.com/office/officeart/2005/8/layout/hierarchy2"/>
    <dgm:cxn modelId="{4E94E6F6-F8D5-44D9-AFBC-E56400D92A9F}" type="presOf" srcId="{A5A961F7-E7C4-4221-A617-CB9408ED6A23}" destId="{817FF7C6-F056-4792-ACD5-BCEC5A77389A}" srcOrd="1" destOrd="0" presId="urn:microsoft.com/office/officeart/2005/8/layout/hierarchy2"/>
    <dgm:cxn modelId="{09F5E9D1-954E-47BF-867F-AC747029B90D}" srcId="{14DA7E12-3D68-4F67-92DE-33D317AD1DA6}" destId="{6F55A1BB-183D-4937-BF1F-FD9AA8032BCF}" srcOrd="0" destOrd="0" parTransId="{612C5C1D-FB07-4963-958A-A1B3EACF5A38}" sibTransId="{6249D037-33D0-4AEF-9AEA-314CF6752C47}"/>
    <dgm:cxn modelId="{73374EE7-80E8-483F-956B-71128BD686D8}" srcId="{88E686D3-3A26-4CC0-9790-72A712E016A4}" destId="{7A9B1D3B-269E-47C7-B549-6680EE9DEDA5}" srcOrd="0" destOrd="0" parTransId="{A5A961F7-E7C4-4221-A617-CB9408ED6A23}" sibTransId="{131D6A73-4E6A-4D9B-AF7F-28962ADFE7FD}"/>
    <dgm:cxn modelId="{0C95217A-C2CB-4C28-BB5A-5136B0C5FB72}" type="presOf" srcId="{88E686D3-3A26-4CC0-9790-72A712E016A4}" destId="{141B4298-F6FD-4138-8E0C-3ECFEB43DD36}" srcOrd="0" destOrd="0" presId="urn:microsoft.com/office/officeart/2005/8/layout/hierarchy2"/>
    <dgm:cxn modelId="{C2738DDD-2515-4578-8F70-280B4BAE784E}" srcId="{9E63FC15-C6C8-4723-B122-7B2483E76A8B}" destId="{A641C141-6CEB-4617-ABAC-AA47D94C6942}" srcOrd="1" destOrd="0" parTransId="{E951A758-5794-43AD-8B15-D40F8DD1810E}" sibTransId="{09F2F26D-59E4-4D52-B585-AA7ECA7CE74B}"/>
    <dgm:cxn modelId="{8F080D3B-9388-4264-8423-A821BC3923AC}" srcId="{14DA7E12-3D68-4F67-92DE-33D317AD1DA6}" destId="{88E686D3-3A26-4CC0-9790-72A712E016A4}" srcOrd="1" destOrd="0" parTransId="{8A3DDC5D-0039-458D-99C6-0E7F163D8286}" sibTransId="{80415755-6E6C-48AA-8888-DF95D232E580}"/>
    <dgm:cxn modelId="{6DD7EB67-9AE1-4BBE-A55D-4DE1232F151D}" srcId="{6F55A1BB-183D-4937-BF1F-FD9AA8032BCF}" destId="{9E63FC15-C6C8-4723-B122-7B2483E76A8B}" srcOrd="0" destOrd="0" parTransId="{A2B22972-AFBF-41FD-A056-8CC653297D05}" sibTransId="{B3701E61-6D02-40DB-A247-8C5883F8EEAE}"/>
    <dgm:cxn modelId="{26A60B9B-31F8-4C41-B4B4-47C69C22BAF0}" type="presOf" srcId="{A2B22972-AFBF-41FD-A056-8CC653297D05}" destId="{82FE97E2-6778-4C8C-AFA1-4125721B73CD}" srcOrd="1" destOrd="0" presId="urn:microsoft.com/office/officeart/2005/8/layout/hierarchy2"/>
    <dgm:cxn modelId="{92D89988-CD0B-432B-93F2-7B2F060F3401}" type="presOf" srcId="{A641C141-6CEB-4617-ABAC-AA47D94C6942}" destId="{24C7F9BE-79D2-4795-A19D-B7AAE7B33341}" srcOrd="0" destOrd="0" presId="urn:microsoft.com/office/officeart/2005/8/layout/hierarchy2"/>
    <dgm:cxn modelId="{1A67C2DE-B3FE-44C6-A0AF-D73B8AE928F9}" type="presParOf" srcId="{CE38E9AF-8138-40AC-86F1-4775211F79CB}" destId="{CE4F4207-E9BE-440D-B4A8-AA2F7D2653BE}" srcOrd="0" destOrd="0" presId="urn:microsoft.com/office/officeart/2005/8/layout/hierarchy2"/>
    <dgm:cxn modelId="{D6B02D3B-7B7B-4D1F-A25C-C921739498BE}" type="presParOf" srcId="{CE4F4207-E9BE-440D-B4A8-AA2F7D2653BE}" destId="{D562BCF8-410E-42B7-9E47-B23E93808A0E}" srcOrd="0" destOrd="0" presId="urn:microsoft.com/office/officeart/2005/8/layout/hierarchy2"/>
    <dgm:cxn modelId="{2C78A8A1-5438-4190-A0CC-6DA55A722571}" type="presParOf" srcId="{CE4F4207-E9BE-440D-B4A8-AA2F7D2653BE}" destId="{EC59BDEC-088B-4390-B620-FDBEF3772FD1}" srcOrd="1" destOrd="0" presId="urn:microsoft.com/office/officeart/2005/8/layout/hierarchy2"/>
    <dgm:cxn modelId="{A7634AD5-CB75-40B8-A111-106D32B4F6CB}" type="presParOf" srcId="{EC59BDEC-088B-4390-B620-FDBEF3772FD1}" destId="{1AC221C6-9E1E-41B5-BA1C-6EA8007DEEA5}" srcOrd="0" destOrd="0" presId="urn:microsoft.com/office/officeart/2005/8/layout/hierarchy2"/>
    <dgm:cxn modelId="{500EF05C-9444-45F5-8F01-D70A08C9F366}" type="presParOf" srcId="{1AC221C6-9E1E-41B5-BA1C-6EA8007DEEA5}" destId="{82FE97E2-6778-4C8C-AFA1-4125721B73CD}" srcOrd="0" destOrd="0" presId="urn:microsoft.com/office/officeart/2005/8/layout/hierarchy2"/>
    <dgm:cxn modelId="{01609C72-4320-417A-BD0F-9C880331B622}" type="presParOf" srcId="{EC59BDEC-088B-4390-B620-FDBEF3772FD1}" destId="{AC1A321A-1950-4CF0-A91E-775AD4ADAA6B}" srcOrd="1" destOrd="0" presId="urn:microsoft.com/office/officeart/2005/8/layout/hierarchy2"/>
    <dgm:cxn modelId="{0096EC4C-45CE-4FEA-807E-D68C70EA785B}" type="presParOf" srcId="{AC1A321A-1950-4CF0-A91E-775AD4ADAA6B}" destId="{D1C950CA-AB86-44D6-8478-E5C6FBFB03B6}" srcOrd="0" destOrd="0" presId="urn:microsoft.com/office/officeart/2005/8/layout/hierarchy2"/>
    <dgm:cxn modelId="{CE256BD4-D9C9-49B9-8071-3E274B3DFA8A}" type="presParOf" srcId="{AC1A321A-1950-4CF0-A91E-775AD4ADAA6B}" destId="{007753D8-246F-4F6F-A3A4-36F987001C2E}" srcOrd="1" destOrd="0" presId="urn:microsoft.com/office/officeart/2005/8/layout/hierarchy2"/>
    <dgm:cxn modelId="{B1AA5350-A019-476A-A178-33098628D1B0}" type="presParOf" srcId="{007753D8-246F-4F6F-A3A4-36F987001C2E}" destId="{B16667C3-2282-45F0-89D8-BA834547087F}" srcOrd="0" destOrd="0" presId="urn:microsoft.com/office/officeart/2005/8/layout/hierarchy2"/>
    <dgm:cxn modelId="{6D4E50E2-923F-409F-B741-52167884F556}" type="presParOf" srcId="{B16667C3-2282-45F0-89D8-BA834547087F}" destId="{88BE3B8C-9D0B-4207-A1A2-D666E3DEB1D4}" srcOrd="0" destOrd="0" presId="urn:microsoft.com/office/officeart/2005/8/layout/hierarchy2"/>
    <dgm:cxn modelId="{F4CCCEB6-93DA-4198-9E9A-5FAB69C7922F}" type="presParOf" srcId="{007753D8-246F-4F6F-A3A4-36F987001C2E}" destId="{64EC2F64-5968-48E9-BE7B-F0CA7206DA7F}" srcOrd="1" destOrd="0" presId="urn:microsoft.com/office/officeart/2005/8/layout/hierarchy2"/>
    <dgm:cxn modelId="{F05E9F58-C791-4DDA-8CF2-087128F7AFE8}" type="presParOf" srcId="{64EC2F64-5968-48E9-BE7B-F0CA7206DA7F}" destId="{45B7BCFC-0D0F-493B-AD07-89F1C516B309}" srcOrd="0" destOrd="0" presId="urn:microsoft.com/office/officeart/2005/8/layout/hierarchy2"/>
    <dgm:cxn modelId="{33032512-EC33-4F59-A7CC-69A0B470E7D1}" type="presParOf" srcId="{64EC2F64-5968-48E9-BE7B-F0CA7206DA7F}" destId="{D3CFDBB4-3AE0-457E-9ADB-9BA597DC9D3B}" srcOrd="1" destOrd="0" presId="urn:microsoft.com/office/officeart/2005/8/layout/hierarchy2"/>
    <dgm:cxn modelId="{05CFCD08-46CF-4953-A9A2-68E552CFA136}" type="presParOf" srcId="{007753D8-246F-4F6F-A3A4-36F987001C2E}" destId="{06A517A1-E920-4255-A801-DE4034A87553}" srcOrd="2" destOrd="0" presId="urn:microsoft.com/office/officeart/2005/8/layout/hierarchy2"/>
    <dgm:cxn modelId="{B24721DB-B34C-4330-89EB-3875ACFC0AE9}" type="presParOf" srcId="{06A517A1-E920-4255-A801-DE4034A87553}" destId="{5A12F7FE-4058-40F1-958B-77FD0D0FDC69}" srcOrd="0" destOrd="0" presId="urn:microsoft.com/office/officeart/2005/8/layout/hierarchy2"/>
    <dgm:cxn modelId="{C2D1F74E-9C94-4F37-AD77-F9ED42DDB361}" type="presParOf" srcId="{007753D8-246F-4F6F-A3A4-36F987001C2E}" destId="{90CFA3C9-85B6-41AA-BD1E-69A1EE16D262}" srcOrd="3" destOrd="0" presId="urn:microsoft.com/office/officeart/2005/8/layout/hierarchy2"/>
    <dgm:cxn modelId="{81162F14-8346-4D73-9779-B283889D15F4}" type="presParOf" srcId="{90CFA3C9-85B6-41AA-BD1E-69A1EE16D262}" destId="{24C7F9BE-79D2-4795-A19D-B7AAE7B33341}" srcOrd="0" destOrd="0" presId="urn:microsoft.com/office/officeart/2005/8/layout/hierarchy2"/>
    <dgm:cxn modelId="{7BE3E1E3-5844-47E8-ACFD-258B7B90878A}" type="presParOf" srcId="{90CFA3C9-85B6-41AA-BD1E-69A1EE16D262}" destId="{D89D899F-ED23-4E34-9C2F-7EE8C86B87D2}" srcOrd="1" destOrd="0" presId="urn:microsoft.com/office/officeart/2005/8/layout/hierarchy2"/>
    <dgm:cxn modelId="{DD3CA8D7-E0BE-4B12-A2FF-D64A928F2C8C}" type="presParOf" srcId="{CE38E9AF-8138-40AC-86F1-4775211F79CB}" destId="{BF660FA9-E6C9-4C2F-A287-0B5D1115BAFC}" srcOrd="1" destOrd="0" presId="urn:microsoft.com/office/officeart/2005/8/layout/hierarchy2"/>
    <dgm:cxn modelId="{3C499218-7EF6-47C5-AC32-1300EFCD50B5}" type="presParOf" srcId="{BF660FA9-E6C9-4C2F-A287-0B5D1115BAFC}" destId="{141B4298-F6FD-4138-8E0C-3ECFEB43DD36}" srcOrd="0" destOrd="0" presId="urn:microsoft.com/office/officeart/2005/8/layout/hierarchy2"/>
    <dgm:cxn modelId="{9987193A-2219-436F-8ED0-01AD29E710E7}" type="presParOf" srcId="{BF660FA9-E6C9-4C2F-A287-0B5D1115BAFC}" destId="{D0112028-8463-425C-B2A1-DCDA3FB58313}" srcOrd="1" destOrd="0" presId="urn:microsoft.com/office/officeart/2005/8/layout/hierarchy2"/>
    <dgm:cxn modelId="{5F07429A-98CA-4131-9E0C-08BF631E2682}" type="presParOf" srcId="{D0112028-8463-425C-B2A1-DCDA3FB58313}" destId="{555ED19D-332C-4F11-B501-EF70B38634DE}" srcOrd="0" destOrd="0" presId="urn:microsoft.com/office/officeart/2005/8/layout/hierarchy2"/>
    <dgm:cxn modelId="{E37A8FE1-D068-4139-9774-C619C3F82A65}" type="presParOf" srcId="{555ED19D-332C-4F11-B501-EF70B38634DE}" destId="{817FF7C6-F056-4792-ACD5-BCEC5A77389A}" srcOrd="0" destOrd="0" presId="urn:microsoft.com/office/officeart/2005/8/layout/hierarchy2"/>
    <dgm:cxn modelId="{9EE8AD7D-5187-43C4-B76F-2F45FECF31F0}" type="presParOf" srcId="{D0112028-8463-425C-B2A1-DCDA3FB58313}" destId="{FD8C7835-F128-458F-802C-8F2617741D2E}" srcOrd="1" destOrd="0" presId="urn:microsoft.com/office/officeart/2005/8/layout/hierarchy2"/>
    <dgm:cxn modelId="{B65A2B81-0894-461F-AB67-460D6E4BD986}" type="presParOf" srcId="{FD8C7835-F128-458F-802C-8F2617741D2E}" destId="{5C9A4EB4-380B-4E25-931A-CF54FA6BA4B8}" srcOrd="0" destOrd="0" presId="urn:microsoft.com/office/officeart/2005/8/layout/hierarchy2"/>
    <dgm:cxn modelId="{3A8A370C-554A-4850-A2E0-35D423B2CE3A}" type="presParOf" srcId="{FD8C7835-F128-458F-802C-8F2617741D2E}" destId="{8E33C9B5-5C80-4A04-AF67-F9ACEB60A4D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38861-C2E3-4614-9E23-49F3AD5C66A4}">
      <dsp:nvSpPr>
        <dsp:cNvPr id="0" name=""/>
        <dsp:cNvSpPr/>
      </dsp:nvSpPr>
      <dsp:spPr>
        <a:xfrm>
          <a:off x="8045" y="654945"/>
          <a:ext cx="1284884" cy="84751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20000">
              <a:schemeClr val="bg1"/>
            </a:gs>
            <a:gs pos="80000">
              <a:schemeClr val="bg1"/>
            </a:gs>
            <a:gs pos="100000">
              <a:srgbClr val="FFC000"/>
            </a:gs>
          </a:gsLst>
          <a:lin ang="5400000" scaled="1"/>
        </a:gradFill>
        <a:ln w="254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>
              <a:solidFill>
                <a:schemeClr val="tx1"/>
              </a:solidFill>
            </a:rPr>
            <a:t>ＰＣＢ廃棄物の恐れのある廃電気機器、 廃油、汚染物等</a:t>
          </a:r>
          <a:endParaRPr kumimoji="1" lang="ja-JP" altLang="en-US" sz="1400" b="1" kern="1200" dirty="0">
            <a:solidFill>
              <a:schemeClr val="tx1"/>
            </a:solidFill>
          </a:endParaRPr>
        </a:p>
      </dsp:txBody>
      <dsp:txXfrm>
        <a:off x="32868" y="679768"/>
        <a:ext cx="1235238" cy="797869"/>
      </dsp:txXfrm>
    </dsp:sp>
    <dsp:sp modelId="{4EBD47EB-6C0F-4F5D-95D1-AB32364C54AB}">
      <dsp:nvSpPr>
        <dsp:cNvPr id="0" name=""/>
        <dsp:cNvSpPr/>
      </dsp:nvSpPr>
      <dsp:spPr>
        <a:xfrm>
          <a:off x="1292929" y="1042176"/>
          <a:ext cx="260085" cy="73053"/>
        </a:xfrm>
        <a:custGeom>
          <a:avLst/>
          <a:gdLst/>
          <a:ahLst/>
          <a:cxnLst/>
          <a:rect l="0" t="0" r="0" b="0"/>
          <a:pathLst>
            <a:path>
              <a:moveTo>
                <a:pt x="0" y="36526"/>
              </a:moveTo>
              <a:lnTo>
                <a:pt x="260085" y="3652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1416470" y="1072200"/>
        <a:ext cx="13004" cy="13004"/>
      </dsp:txXfrm>
    </dsp:sp>
    <dsp:sp modelId="{3CCC69E9-7C14-41B8-B8D3-377B91CF66C8}">
      <dsp:nvSpPr>
        <dsp:cNvPr id="0" name=""/>
        <dsp:cNvSpPr/>
      </dsp:nvSpPr>
      <dsp:spPr>
        <a:xfrm>
          <a:off x="1553015" y="654945"/>
          <a:ext cx="1212608" cy="84751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>
                <a:lumMod val="96000"/>
                <a:alpha val="98000"/>
              </a:srgbClr>
            </a:gs>
            <a:gs pos="20000">
              <a:schemeClr val="bg1"/>
            </a:gs>
            <a:gs pos="80000">
              <a:schemeClr val="bg1"/>
            </a:gs>
            <a:gs pos="100000">
              <a:srgbClr val="92D050"/>
            </a:gs>
          </a:gsLst>
          <a:lin ang="5400000" scaled="1"/>
        </a:gra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b="1" kern="1200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1400" b="1" kern="1200" dirty="0" smtClean="0">
              <a:solidFill>
                <a:schemeClr val="tx1"/>
              </a:solidFill>
              <a:latin typeface="+mn-ea"/>
              <a:ea typeface="+mn-ea"/>
            </a:rPr>
            <a:t>廃棄物かどうかの確認</a:t>
          </a:r>
          <a:endParaRPr kumimoji="1" lang="ja-JP" altLang="en-US" sz="14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577838" y="679768"/>
        <a:ext cx="1162962" cy="797869"/>
      </dsp:txXfrm>
    </dsp:sp>
    <dsp:sp modelId="{16A658A9-4105-4150-A53C-B919DB54C080}">
      <dsp:nvSpPr>
        <dsp:cNvPr id="0" name=""/>
        <dsp:cNvSpPr/>
      </dsp:nvSpPr>
      <dsp:spPr>
        <a:xfrm rot="17841868">
          <a:off x="2592444" y="757544"/>
          <a:ext cx="640989" cy="73053"/>
        </a:xfrm>
        <a:custGeom>
          <a:avLst/>
          <a:gdLst/>
          <a:ahLst/>
          <a:cxnLst/>
          <a:rect l="0" t="0" r="0" b="0"/>
          <a:pathLst>
            <a:path>
              <a:moveTo>
                <a:pt x="0" y="36526"/>
              </a:moveTo>
              <a:lnTo>
                <a:pt x="640989" y="3652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2896914" y="778046"/>
        <a:ext cx="32049" cy="32049"/>
      </dsp:txXfrm>
    </dsp:sp>
    <dsp:sp modelId="{4225D2D8-E0CD-4ADB-84B0-449A5E7C7E7C}">
      <dsp:nvSpPr>
        <dsp:cNvPr id="0" name=""/>
        <dsp:cNvSpPr/>
      </dsp:nvSpPr>
      <dsp:spPr>
        <a:xfrm>
          <a:off x="3060254" y="239785"/>
          <a:ext cx="1997679" cy="5393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20000">
              <a:schemeClr val="bg1"/>
            </a:gs>
            <a:gs pos="80000">
              <a:schemeClr val="bg1"/>
            </a:gs>
            <a:gs pos="100000">
              <a:srgbClr val="FF0000"/>
            </a:gs>
          </a:gsLst>
          <a:lin ang="5400000" scaled="1"/>
        </a:grad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solidFill>
                <a:schemeClr val="tx1"/>
              </a:solidFill>
              <a:latin typeface="+mn-ea"/>
              <a:ea typeface="+mn-ea"/>
            </a:rPr>
            <a:t>高濃度</a:t>
          </a:r>
          <a:r>
            <a:rPr kumimoji="1" lang="en-US" altLang="ja-JP" sz="1800" b="1" kern="1200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1800" b="1" kern="1200" dirty="0" smtClean="0">
              <a:solidFill>
                <a:schemeClr val="tx1"/>
              </a:solidFill>
              <a:latin typeface="+mn-ea"/>
              <a:ea typeface="+mn-ea"/>
            </a:rPr>
            <a:t>廃棄物</a:t>
          </a:r>
          <a:endParaRPr kumimoji="1" lang="ja-JP" altLang="en-US" sz="18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076050" y="255581"/>
        <a:ext cx="1966087" cy="507716"/>
      </dsp:txXfrm>
    </dsp:sp>
    <dsp:sp modelId="{8BE18D18-9356-48C7-8ECF-9043F8AB4AF2}">
      <dsp:nvSpPr>
        <dsp:cNvPr id="0" name=""/>
        <dsp:cNvSpPr/>
      </dsp:nvSpPr>
      <dsp:spPr>
        <a:xfrm rot="21586234">
          <a:off x="5057928" y="470200"/>
          <a:ext cx="1354510" cy="73053"/>
        </a:xfrm>
        <a:custGeom>
          <a:avLst/>
          <a:gdLst/>
          <a:ahLst/>
          <a:cxnLst/>
          <a:rect l="0" t="0" r="0" b="0"/>
          <a:pathLst>
            <a:path>
              <a:moveTo>
                <a:pt x="0" y="36526"/>
              </a:moveTo>
              <a:lnTo>
                <a:pt x="1354510" y="3652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5701321" y="472864"/>
        <a:ext cx="67725" cy="67725"/>
      </dsp:txXfrm>
    </dsp:sp>
    <dsp:sp modelId="{A71003AB-1E7E-433D-98E8-AFA7BBCB0937}">
      <dsp:nvSpPr>
        <dsp:cNvPr id="0" name=""/>
        <dsp:cNvSpPr/>
      </dsp:nvSpPr>
      <dsp:spPr>
        <a:xfrm>
          <a:off x="6412433" y="263223"/>
          <a:ext cx="2173183" cy="4815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20000">
              <a:schemeClr val="bg1"/>
            </a:gs>
            <a:gs pos="80000">
              <a:schemeClr val="bg1"/>
            </a:gs>
            <a:gs pos="100000">
              <a:srgbClr val="FF0000"/>
            </a:gs>
          </a:gsLst>
          <a:lin ang="5400000" scaled="1"/>
        </a:grad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b="1" kern="1200" dirty="0" smtClean="0">
              <a:solidFill>
                <a:schemeClr val="tx1"/>
              </a:solidFill>
              <a:latin typeface="+mn-ea"/>
              <a:ea typeface="+mn-ea"/>
            </a:rPr>
            <a:t>JESCO</a:t>
          </a:r>
          <a:r>
            <a:rPr kumimoji="1" lang="ja-JP" altLang="en-US" sz="1600" b="1" kern="1200" dirty="0" smtClean="0">
              <a:solidFill>
                <a:schemeClr val="tx1"/>
              </a:solidFill>
              <a:latin typeface="+mn-ea"/>
              <a:ea typeface="+mn-ea"/>
            </a:rPr>
            <a:t>で処理</a:t>
          </a:r>
          <a:endParaRPr kumimoji="1" lang="ja-JP" altLang="en-US" sz="16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6426538" y="277328"/>
        <a:ext cx="2144973" cy="453373"/>
      </dsp:txXfrm>
    </dsp:sp>
    <dsp:sp modelId="{40665FA4-4089-4B24-8AEE-CF8D8C1C7DCB}">
      <dsp:nvSpPr>
        <dsp:cNvPr id="0" name=""/>
        <dsp:cNvSpPr/>
      </dsp:nvSpPr>
      <dsp:spPr>
        <a:xfrm rot="21491593">
          <a:off x="2765549" y="1037413"/>
          <a:ext cx="302137" cy="73053"/>
        </a:xfrm>
        <a:custGeom>
          <a:avLst/>
          <a:gdLst/>
          <a:ahLst/>
          <a:cxnLst/>
          <a:rect l="0" t="0" r="0" b="0"/>
          <a:pathLst>
            <a:path>
              <a:moveTo>
                <a:pt x="0" y="36526"/>
              </a:moveTo>
              <a:lnTo>
                <a:pt x="302137" y="3652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2909064" y="1066386"/>
        <a:ext cx="15106" cy="15106"/>
      </dsp:txXfrm>
    </dsp:sp>
    <dsp:sp modelId="{CEC228ED-7E44-479D-98A4-5B45DD589001}">
      <dsp:nvSpPr>
        <dsp:cNvPr id="0" name=""/>
        <dsp:cNvSpPr/>
      </dsp:nvSpPr>
      <dsp:spPr>
        <a:xfrm>
          <a:off x="3067610" y="829359"/>
          <a:ext cx="1997679" cy="4796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20000">
              <a:schemeClr val="bg1"/>
            </a:gs>
            <a:gs pos="80000">
              <a:schemeClr val="bg1"/>
            </a:gs>
            <a:gs pos="100000">
              <a:srgbClr val="0070C0"/>
            </a:gs>
          </a:gsLst>
          <a:lin ang="5400000" scaled="1"/>
        </a:gradFill>
        <a:ln w="254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solidFill>
                <a:schemeClr val="tx1"/>
              </a:solidFill>
              <a:latin typeface="+mn-ea"/>
              <a:ea typeface="+mn-ea"/>
            </a:rPr>
            <a:t>低濃度</a:t>
          </a:r>
          <a:r>
            <a:rPr kumimoji="1" lang="en-US" altLang="ja-JP" sz="1800" b="1" kern="1200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1800" b="1" kern="1200" dirty="0" smtClean="0">
              <a:solidFill>
                <a:schemeClr val="tx1"/>
              </a:solidFill>
              <a:latin typeface="+mn-ea"/>
              <a:ea typeface="+mn-ea"/>
            </a:rPr>
            <a:t>廃棄物</a:t>
          </a:r>
          <a:endParaRPr kumimoji="1" lang="ja-JP" altLang="en-US" sz="18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081658" y="843407"/>
        <a:ext cx="1969583" cy="451538"/>
      </dsp:txXfrm>
    </dsp:sp>
    <dsp:sp modelId="{681FD3E7-57F7-431F-A596-B8847DFA221C}">
      <dsp:nvSpPr>
        <dsp:cNvPr id="0" name=""/>
        <dsp:cNvSpPr/>
      </dsp:nvSpPr>
      <dsp:spPr>
        <a:xfrm rot="21576493">
          <a:off x="5065274" y="1028039"/>
          <a:ext cx="1348496" cy="73053"/>
        </a:xfrm>
        <a:custGeom>
          <a:avLst/>
          <a:gdLst/>
          <a:ahLst/>
          <a:cxnLst/>
          <a:rect l="0" t="0" r="0" b="0"/>
          <a:pathLst>
            <a:path>
              <a:moveTo>
                <a:pt x="0" y="36526"/>
              </a:moveTo>
              <a:lnTo>
                <a:pt x="1348496" y="3652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5705810" y="1030854"/>
        <a:ext cx="67424" cy="67424"/>
      </dsp:txXfrm>
    </dsp:sp>
    <dsp:sp modelId="{2B84210F-52FE-4FAD-8B79-CA96072A1589}">
      <dsp:nvSpPr>
        <dsp:cNvPr id="0" name=""/>
        <dsp:cNvSpPr/>
      </dsp:nvSpPr>
      <dsp:spPr>
        <a:xfrm>
          <a:off x="6413755" y="802493"/>
          <a:ext cx="2170555" cy="51492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20000">
              <a:schemeClr val="bg1"/>
            </a:gs>
            <a:gs pos="80000">
              <a:schemeClr val="bg1"/>
            </a:gs>
            <a:gs pos="100000">
              <a:srgbClr val="0070C0"/>
            </a:gs>
          </a:gsLst>
          <a:lin ang="5400000" scaled="1"/>
        </a:gradFill>
        <a:ln w="254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>
              <a:solidFill>
                <a:schemeClr val="tx1"/>
              </a:solidFill>
              <a:latin typeface="+mn-ea"/>
              <a:ea typeface="+mn-ea"/>
            </a:rPr>
            <a:t>民間無害化処理認定施設等で処理</a:t>
          </a:r>
          <a:endParaRPr kumimoji="1" lang="ja-JP" altLang="en-US" sz="14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6428837" y="817575"/>
        <a:ext cx="2140391" cy="484761"/>
      </dsp:txXfrm>
    </dsp:sp>
    <dsp:sp modelId="{6EB7CCC6-D131-4B6B-A09B-63F225A6D2D8}">
      <dsp:nvSpPr>
        <dsp:cNvPr id="0" name=""/>
        <dsp:cNvSpPr/>
      </dsp:nvSpPr>
      <dsp:spPr>
        <a:xfrm rot="3675917">
          <a:off x="2606514" y="1310866"/>
          <a:ext cx="612849" cy="73053"/>
        </a:xfrm>
        <a:custGeom>
          <a:avLst/>
          <a:gdLst/>
          <a:ahLst/>
          <a:cxnLst/>
          <a:rect l="0" t="0" r="0" b="0"/>
          <a:pathLst>
            <a:path>
              <a:moveTo>
                <a:pt x="0" y="36526"/>
              </a:moveTo>
              <a:lnTo>
                <a:pt x="612849" y="3652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2897618" y="1332071"/>
        <a:ext cx="30642" cy="30642"/>
      </dsp:txXfrm>
    </dsp:sp>
    <dsp:sp modelId="{28C9B898-2856-4110-97CE-84C563B90980}">
      <dsp:nvSpPr>
        <dsp:cNvPr id="0" name=""/>
        <dsp:cNvSpPr/>
      </dsp:nvSpPr>
      <dsp:spPr>
        <a:xfrm>
          <a:off x="3060254" y="1371490"/>
          <a:ext cx="1997679" cy="48918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8188D"/>
            </a:gs>
            <a:gs pos="20000">
              <a:schemeClr val="bg1"/>
            </a:gs>
            <a:gs pos="80000">
              <a:schemeClr val="bg1"/>
            </a:gs>
            <a:gs pos="100000">
              <a:srgbClr val="A8188D"/>
            </a:gs>
          </a:gsLst>
          <a:lin ang="5400000" scaled="1"/>
        </a:gradFill>
        <a:ln w="25400" cap="flat" cmpd="sng" algn="ctr">
          <a:solidFill>
            <a:srgbClr val="A818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solidFill>
                <a:schemeClr val="tx1"/>
              </a:solidFill>
              <a:latin typeface="+mn-ea"/>
              <a:ea typeface="+mn-ea"/>
            </a:rPr>
            <a:t>非</a:t>
          </a:r>
          <a:r>
            <a:rPr kumimoji="1" lang="en-US" altLang="ja-JP" sz="1800" b="1" kern="1200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1800" b="1" kern="1200" dirty="0" smtClean="0">
              <a:solidFill>
                <a:schemeClr val="tx1"/>
              </a:solidFill>
              <a:latin typeface="+mn-ea"/>
              <a:ea typeface="+mn-ea"/>
            </a:rPr>
            <a:t>廃棄物</a:t>
          </a:r>
          <a:endParaRPr kumimoji="1" lang="ja-JP" altLang="en-US" sz="18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074582" y="1385818"/>
        <a:ext cx="1969023" cy="460530"/>
      </dsp:txXfrm>
    </dsp:sp>
    <dsp:sp modelId="{C9AED17B-F08D-40F6-BC6C-732AC15C0662}">
      <dsp:nvSpPr>
        <dsp:cNvPr id="0" name=""/>
        <dsp:cNvSpPr/>
      </dsp:nvSpPr>
      <dsp:spPr>
        <a:xfrm rot="13984">
          <a:off x="5057928" y="1582344"/>
          <a:ext cx="1370902" cy="73053"/>
        </a:xfrm>
        <a:custGeom>
          <a:avLst/>
          <a:gdLst/>
          <a:ahLst/>
          <a:cxnLst/>
          <a:rect l="0" t="0" r="0" b="0"/>
          <a:pathLst>
            <a:path>
              <a:moveTo>
                <a:pt x="0" y="36526"/>
              </a:moveTo>
              <a:lnTo>
                <a:pt x="1370902" y="3652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 dirty="0"/>
        </a:p>
      </dsp:txBody>
      <dsp:txXfrm>
        <a:off x="5709106" y="1584598"/>
        <a:ext cx="68545" cy="68545"/>
      </dsp:txXfrm>
    </dsp:sp>
    <dsp:sp modelId="{D19ADEC7-3B1D-4877-8B54-3A53B6354F64}">
      <dsp:nvSpPr>
        <dsp:cNvPr id="0" name=""/>
        <dsp:cNvSpPr/>
      </dsp:nvSpPr>
      <dsp:spPr>
        <a:xfrm>
          <a:off x="6428824" y="1433197"/>
          <a:ext cx="2140401" cy="3769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8188D"/>
            </a:gs>
            <a:gs pos="20000">
              <a:schemeClr val="bg1"/>
            </a:gs>
            <a:gs pos="80000">
              <a:schemeClr val="bg1"/>
            </a:gs>
            <a:gs pos="100000">
              <a:srgbClr val="A8188D"/>
            </a:gs>
          </a:gsLst>
          <a:lin ang="5400000" scaled="1"/>
        </a:gradFill>
        <a:ln w="25400" cap="flat" cmpd="sng" algn="ctr">
          <a:solidFill>
            <a:srgbClr val="A818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b="1" kern="1200" dirty="0" smtClean="0">
              <a:solidFill>
                <a:schemeClr val="tx1"/>
              </a:solidFill>
            </a:rPr>
            <a:t>産廃として処理</a:t>
          </a:r>
          <a:endParaRPr kumimoji="1" lang="ja-JP" altLang="en-US" sz="1600" b="1" kern="1200" dirty="0">
            <a:solidFill>
              <a:schemeClr val="tx1"/>
            </a:solidFill>
          </a:endParaRPr>
        </a:p>
      </dsp:txBody>
      <dsp:txXfrm>
        <a:off x="6439864" y="1444237"/>
        <a:ext cx="2118321" cy="354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2BCF8-410E-42B7-9E47-B23E93808A0E}">
      <dsp:nvSpPr>
        <dsp:cNvPr id="0" name=""/>
        <dsp:cNvSpPr/>
      </dsp:nvSpPr>
      <dsp:spPr>
        <a:xfrm>
          <a:off x="240695" y="742709"/>
          <a:ext cx="2076632" cy="110014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20000">
              <a:schemeClr val="bg1"/>
            </a:gs>
            <a:gs pos="80000">
              <a:schemeClr val="bg1"/>
            </a:gs>
            <a:gs pos="100000">
              <a:srgbClr val="FF0000"/>
            </a:gs>
          </a:gsLst>
          <a:lin ang="5400000" scaled="1"/>
        </a:grad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80000" rIns="12700" bIns="180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1"/>
              </a:solidFill>
              <a:latin typeface="+mn-ea"/>
              <a:ea typeface="+mn-ea"/>
            </a:rPr>
            <a:t>高濃度</a:t>
          </a:r>
          <a:endParaRPr kumimoji="1" lang="en-US" altLang="ja-JP" sz="2000" b="1" kern="1200" dirty="0" smtClean="0">
            <a:solidFill>
              <a:schemeClr val="tx1"/>
            </a:solidFill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2000" b="1" kern="1200" dirty="0" smtClean="0">
              <a:solidFill>
                <a:schemeClr val="tx1"/>
              </a:solidFill>
              <a:latin typeface="+mn-ea"/>
              <a:ea typeface="+mn-ea"/>
            </a:rPr>
            <a:t>廃棄物</a:t>
          </a:r>
          <a:endParaRPr kumimoji="1" lang="ja-JP" altLang="en-US" sz="2000" b="1" kern="1200" dirty="0"/>
        </a:p>
      </dsp:txBody>
      <dsp:txXfrm>
        <a:off x="272917" y="774931"/>
        <a:ext cx="2012188" cy="1035703"/>
      </dsp:txXfrm>
    </dsp:sp>
    <dsp:sp modelId="{1AC221C6-9E1E-41B5-BA1C-6EA8007DEEA5}">
      <dsp:nvSpPr>
        <dsp:cNvPr id="0" name=""/>
        <dsp:cNvSpPr/>
      </dsp:nvSpPr>
      <dsp:spPr>
        <a:xfrm>
          <a:off x="2317328" y="1272039"/>
          <a:ext cx="450649" cy="41487"/>
        </a:xfrm>
        <a:custGeom>
          <a:avLst/>
          <a:gdLst/>
          <a:ahLst/>
          <a:cxnLst/>
          <a:rect l="0" t="0" r="0" b="0"/>
          <a:pathLst>
            <a:path>
              <a:moveTo>
                <a:pt x="0" y="20743"/>
              </a:moveTo>
              <a:lnTo>
                <a:pt x="450649" y="2074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2531386" y="1281517"/>
        <a:ext cx="22532" cy="22532"/>
      </dsp:txXfrm>
    </dsp:sp>
    <dsp:sp modelId="{D1C950CA-AB86-44D6-8478-E5C6FBFB03B6}">
      <dsp:nvSpPr>
        <dsp:cNvPr id="0" name=""/>
        <dsp:cNvSpPr/>
      </dsp:nvSpPr>
      <dsp:spPr>
        <a:xfrm>
          <a:off x="2767978" y="742709"/>
          <a:ext cx="2933720" cy="110014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20000">
              <a:schemeClr val="bg1"/>
            </a:gs>
            <a:gs pos="80000">
              <a:schemeClr val="bg1"/>
            </a:gs>
            <a:gs pos="100000">
              <a:srgbClr val="FF0000"/>
            </a:gs>
          </a:gsLst>
          <a:lin ang="5400000" scaled="1"/>
        </a:grad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>
              <a:solidFill>
                <a:schemeClr val="tx1"/>
              </a:solidFill>
              <a:latin typeface="+mn-ea"/>
              <a:ea typeface="+mn-ea"/>
            </a:rPr>
            <a:t>中間貯蔵・環境安全事業</a:t>
          </a:r>
          <a:r>
            <a:rPr kumimoji="1" lang="en-US" altLang="ja-JP" sz="1800" b="1" kern="1200" dirty="0" smtClean="0">
              <a:solidFill>
                <a:schemeClr val="tx1"/>
              </a:solidFill>
              <a:latin typeface="+mn-ea"/>
              <a:ea typeface="+mn-ea"/>
            </a:rPr>
            <a:t>(</a:t>
          </a:r>
          <a:r>
            <a:rPr kumimoji="1" lang="ja-JP" altLang="en-US" sz="1800" b="1" kern="1200" dirty="0" smtClean="0">
              <a:solidFill>
                <a:schemeClr val="tx1"/>
              </a:solidFill>
              <a:latin typeface="+mn-ea"/>
              <a:ea typeface="+mn-ea"/>
            </a:rPr>
            <a:t>株</a:t>
          </a:r>
          <a:r>
            <a:rPr kumimoji="1" lang="en-US" altLang="ja-JP" sz="1800" b="1" kern="1200" dirty="0" smtClean="0">
              <a:solidFill>
                <a:schemeClr val="tx1"/>
              </a:solidFill>
              <a:latin typeface="+mn-ea"/>
              <a:ea typeface="+mn-ea"/>
            </a:rPr>
            <a:t>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kumimoji="1" lang="en-US" altLang="ja-JP" sz="2000" b="1" kern="1200" dirty="0" smtClean="0">
              <a:solidFill>
                <a:schemeClr val="tx1"/>
              </a:solidFill>
              <a:latin typeface="+mn-ea"/>
              <a:ea typeface="+mn-ea"/>
            </a:rPr>
            <a:t>JESCO</a:t>
          </a:r>
          <a:r>
            <a:rPr kumimoji="1" lang="ja-JP" altLang="en-US" sz="2000" b="1" kern="1200" dirty="0" smtClean="0">
              <a:solidFill>
                <a:schemeClr val="tx1"/>
              </a:solidFill>
              <a:latin typeface="+mn-ea"/>
              <a:ea typeface="+mn-ea"/>
            </a:rPr>
            <a:t>）</a:t>
          </a:r>
          <a:endParaRPr kumimoji="1" lang="ja-JP" altLang="en-US" sz="20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800200" y="774931"/>
        <a:ext cx="2869276" cy="1035703"/>
      </dsp:txXfrm>
    </dsp:sp>
    <dsp:sp modelId="{B16667C3-2282-45F0-89D8-BA834547087F}">
      <dsp:nvSpPr>
        <dsp:cNvPr id="0" name=""/>
        <dsp:cNvSpPr/>
      </dsp:nvSpPr>
      <dsp:spPr>
        <a:xfrm rot="19407351">
          <a:off x="5629814" y="1054325"/>
          <a:ext cx="731268" cy="41487"/>
        </a:xfrm>
        <a:custGeom>
          <a:avLst/>
          <a:gdLst/>
          <a:ahLst/>
          <a:cxnLst/>
          <a:rect l="0" t="0" r="0" b="0"/>
          <a:pathLst>
            <a:path>
              <a:moveTo>
                <a:pt x="0" y="20743"/>
              </a:moveTo>
              <a:lnTo>
                <a:pt x="731268" y="2074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5977167" y="1056787"/>
        <a:ext cx="36563" cy="36563"/>
      </dsp:txXfrm>
    </dsp:sp>
    <dsp:sp modelId="{45B7BCFC-0D0F-493B-AD07-89F1C516B309}">
      <dsp:nvSpPr>
        <dsp:cNvPr id="0" name=""/>
        <dsp:cNvSpPr/>
      </dsp:nvSpPr>
      <dsp:spPr>
        <a:xfrm>
          <a:off x="6289198" y="455443"/>
          <a:ext cx="2076632" cy="803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20000">
              <a:schemeClr val="bg1"/>
            </a:gs>
            <a:gs pos="80000">
              <a:schemeClr val="bg1"/>
            </a:gs>
            <a:gs pos="100000">
              <a:srgbClr val="FF0000"/>
            </a:gs>
          </a:gsLst>
          <a:lin ang="5400000" scaled="1"/>
        </a:grad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80000" rIns="12700" bIns="180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kumimoji="1" lang="ja-JP" altLang="en-US" sz="2000" b="1" kern="1200" dirty="0" smtClean="0">
              <a:solidFill>
                <a:schemeClr val="tx1"/>
              </a:solidFill>
              <a:latin typeface="+mn-ea"/>
              <a:ea typeface="+mn-ea"/>
            </a:rPr>
            <a:t>大阪</a:t>
          </a:r>
          <a:endParaRPr kumimoji="1" lang="en-US" altLang="ja-JP" sz="2000" b="1" kern="1200" dirty="0" smtClean="0">
            <a:solidFill>
              <a:schemeClr val="tx1"/>
            </a:solidFill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kumimoji="1" lang="en-US" altLang="ja-JP" sz="1700" b="1" kern="1200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1700" b="1" kern="1200" dirty="0" smtClean="0">
              <a:solidFill>
                <a:schemeClr val="tx1"/>
              </a:solidFill>
              <a:latin typeface="+mn-ea"/>
              <a:ea typeface="+mn-ea"/>
            </a:rPr>
            <a:t>処理事業所</a:t>
          </a:r>
          <a:endParaRPr kumimoji="1" lang="ja-JP" altLang="en-US" sz="17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6312741" y="478986"/>
        <a:ext cx="2029546" cy="756736"/>
      </dsp:txXfrm>
    </dsp:sp>
    <dsp:sp modelId="{06A517A1-E920-4255-A801-DE4034A87553}">
      <dsp:nvSpPr>
        <dsp:cNvPr id="0" name=""/>
        <dsp:cNvSpPr/>
      </dsp:nvSpPr>
      <dsp:spPr>
        <a:xfrm rot="2543351">
          <a:off x="5597077" y="1541845"/>
          <a:ext cx="800419" cy="41487"/>
        </a:xfrm>
        <a:custGeom>
          <a:avLst/>
          <a:gdLst/>
          <a:ahLst/>
          <a:cxnLst/>
          <a:rect l="0" t="0" r="0" b="0"/>
          <a:pathLst>
            <a:path>
              <a:moveTo>
                <a:pt x="0" y="20743"/>
              </a:moveTo>
              <a:lnTo>
                <a:pt x="800419" y="2074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5977276" y="1542579"/>
        <a:ext cx="40020" cy="40020"/>
      </dsp:txXfrm>
    </dsp:sp>
    <dsp:sp modelId="{24C7F9BE-79D2-4795-A19D-B7AAE7B33341}">
      <dsp:nvSpPr>
        <dsp:cNvPr id="0" name=""/>
        <dsp:cNvSpPr/>
      </dsp:nvSpPr>
      <dsp:spPr>
        <a:xfrm>
          <a:off x="6292874" y="1423725"/>
          <a:ext cx="2076632" cy="81734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20000">
              <a:schemeClr val="bg1"/>
            </a:gs>
            <a:gs pos="80000">
              <a:schemeClr val="bg1"/>
            </a:gs>
            <a:gs pos="100000">
              <a:srgbClr val="FF0000"/>
            </a:gs>
          </a:gsLst>
          <a:lin ang="5400000" scaled="1"/>
        </a:grad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80000" rIns="12700" bIns="180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kumimoji="1" lang="ja-JP" altLang="en-US" sz="2000" b="1" kern="1200" dirty="0" smtClean="0">
              <a:solidFill>
                <a:schemeClr val="tx1"/>
              </a:solidFill>
              <a:latin typeface="+mn-ea"/>
              <a:ea typeface="+mn-ea"/>
            </a:rPr>
            <a:t>北九州</a:t>
          </a:r>
          <a:endParaRPr kumimoji="1" lang="en-US" altLang="ja-JP" sz="2000" b="1" kern="1200" dirty="0" smtClean="0">
            <a:solidFill>
              <a:schemeClr val="tx1"/>
            </a:solidFill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kumimoji="1" lang="en-US" altLang="ja-JP" sz="1700" b="1" kern="1200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1700" b="1" kern="1200" dirty="0" smtClean="0">
              <a:solidFill>
                <a:schemeClr val="tx1"/>
              </a:solidFill>
              <a:latin typeface="+mn-ea"/>
              <a:ea typeface="+mn-ea"/>
            </a:rPr>
            <a:t>処理</a:t>
          </a:r>
          <a:r>
            <a:rPr kumimoji="1" lang="ja-JP" altLang="en-US" sz="1700" b="0" kern="1200" dirty="0" smtClean="0">
              <a:solidFill>
                <a:schemeClr val="tx1"/>
              </a:solidFill>
              <a:latin typeface="+mn-ea"/>
              <a:ea typeface="+mn-ea"/>
            </a:rPr>
            <a:t>事業所</a:t>
          </a:r>
          <a:endParaRPr kumimoji="1" lang="ja-JP" altLang="en-US" sz="1700" b="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6316813" y="1447664"/>
        <a:ext cx="2028754" cy="769463"/>
      </dsp:txXfrm>
    </dsp:sp>
    <dsp:sp modelId="{141B4298-F6FD-4138-8E0C-3ECFEB43DD36}">
      <dsp:nvSpPr>
        <dsp:cNvPr id="0" name=""/>
        <dsp:cNvSpPr/>
      </dsp:nvSpPr>
      <dsp:spPr>
        <a:xfrm>
          <a:off x="240695" y="2801254"/>
          <a:ext cx="2076632" cy="10800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20000">
              <a:schemeClr val="bg1"/>
            </a:gs>
            <a:gs pos="80000">
              <a:schemeClr val="bg1"/>
            </a:gs>
            <a:gs pos="100000">
              <a:srgbClr val="0070C0"/>
            </a:gs>
          </a:gsLst>
          <a:lin ang="5400000" scaled="1"/>
        </a:gradFill>
        <a:ln w="254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80000" rIns="12700" bIns="180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1"/>
              </a:solidFill>
              <a:latin typeface="+mn-ea"/>
              <a:ea typeface="+mn-ea"/>
            </a:rPr>
            <a:t>低濃度</a:t>
          </a:r>
          <a:endParaRPr kumimoji="1" lang="en-US" altLang="ja-JP" sz="2000" b="1" kern="1200" dirty="0" smtClean="0">
            <a:solidFill>
              <a:schemeClr val="tx1"/>
            </a:solidFill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chemeClr val="tx1"/>
              </a:solidFill>
              <a:latin typeface="+mn-ea"/>
              <a:ea typeface="+mn-ea"/>
            </a:rPr>
            <a:t>PCB</a:t>
          </a:r>
          <a:r>
            <a:rPr kumimoji="1" lang="ja-JP" altLang="en-US" sz="2000" b="1" kern="1200" dirty="0" smtClean="0">
              <a:solidFill>
                <a:schemeClr val="tx1"/>
              </a:solidFill>
              <a:latin typeface="+mn-ea"/>
              <a:ea typeface="+mn-ea"/>
            </a:rPr>
            <a:t>廃棄物</a:t>
          </a:r>
          <a:endParaRPr kumimoji="1" lang="ja-JP" altLang="en-US" sz="2000" kern="1200" dirty="0">
            <a:solidFill>
              <a:schemeClr val="tx1"/>
            </a:solidFill>
          </a:endParaRPr>
        </a:p>
      </dsp:txBody>
      <dsp:txXfrm>
        <a:off x="272327" y="2832886"/>
        <a:ext cx="2013368" cy="1016740"/>
      </dsp:txXfrm>
    </dsp:sp>
    <dsp:sp modelId="{555ED19D-332C-4F11-B501-EF70B38634DE}">
      <dsp:nvSpPr>
        <dsp:cNvPr id="0" name=""/>
        <dsp:cNvSpPr/>
      </dsp:nvSpPr>
      <dsp:spPr>
        <a:xfrm rot="54659">
          <a:off x="2317299" y="3324099"/>
          <a:ext cx="451267" cy="41487"/>
        </a:xfrm>
        <a:custGeom>
          <a:avLst/>
          <a:gdLst/>
          <a:ahLst/>
          <a:cxnLst/>
          <a:rect l="0" t="0" r="0" b="0"/>
          <a:pathLst>
            <a:path>
              <a:moveTo>
                <a:pt x="0" y="20743"/>
              </a:moveTo>
              <a:lnTo>
                <a:pt x="451267" y="2074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2531651" y="3333562"/>
        <a:ext cx="22563" cy="22563"/>
      </dsp:txXfrm>
    </dsp:sp>
    <dsp:sp modelId="{5C9A4EB4-380B-4E25-931A-CF54FA6BA4B8}">
      <dsp:nvSpPr>
        <dsp:cNvPr id="0" name=""/>
        <dsp:cNvSpPr/>
      </dsp:nvSpPr>
      <dsp:spPr>
        <a:xfrm>
          <a:off x="2768538" y="2808428"/>
          <a:ext cx="2933160" cy="10800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20000">
              <a:schemeClr val="bg1"/>
            </a:gs>
            <a:gs pos="80000">
              <a:schemeClr val="bg1"/>
            </a:gs>
            <a:gs pos="100000">
              <a:srgbClr val="0070C0"/>
            </a:gs>
          </a:gsLst>
          <a:lin ang="5400000" scaled="1"/>
        </a:gradFill>
        <a:ln w="254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1"/>
              </a:solidFill>
            </a:rPr>
            <a:t>民間無害化処理</a:t>
          </a:r>
          <a:endParaRPr kumimoji="1" lang="en-US" altLang="ja-JP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1"/>
              </a:solidFill>
            </a:rPr>
            <a:t>認定施設等</a:t>
          </a:r>
          <a:endParaRPr kumimoji="1" lang="ja-JP" altLang="en-US" sz="2000" b="1" kern="1200" dirty="0">
            <a:solidFill>
              <a:schemeClr val="tx1"/>
            </a:solidFill>
          </a:endParaRPr>
        </a:p>
      </dsp:txBody>
      <dsp:txXfrm>
        <a:off x="2800170" y="2840060"/>
        <a:ext cx="2869896" cy="1016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r>
              <a:rPr kumimoji="1" lang="ja-JP" altLang="en-US" smtClean="0"/>
              <a:t>資料１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E0051AB-2AC7-4297-98E0-C73047D1C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99344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r>
              <a:rPr kumimoji="1" lang="ja-JP" altLang="en-US" smtClean="0"/>
              <a:t>資料１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F1224FFB-0834-4618-BA53-E3F4D6E3D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28120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129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2505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993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7906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1436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smtClean="0"/>
              <a:t>資料１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449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smtClean="0"/>
              <a:t>資料１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389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smtClean="0"/>
              <a:t>資料１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166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smtClean="0"/>
              <a:t>資料１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023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smtClean="0"/>
              <a:t>資料１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800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smtClean="0"/>
              <a:t>資料１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40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9677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smtClean="0"/>
              <a:t>資料１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272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smtClean="0"/>
              <a:t>資料１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658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 smtClean="0"/>
              <a:t>○ＰＣＢ廃棄物の処理が完了するまでは、適正に保管を行わなければならない。</a:t>
            </a:r>
          </a:p>
          <a:p>
            <a:r>
              <a:rPr lang="ja-JP" altLang="en-US" dirty="0" smtClean="0"/>
              <a:t>○微量ＰＣＢのおそれのある電気工作物等の撤去を行なう場合は、ＰＣＢ濃度の分析が必要。</a:t>
            </a:r>
          </a:p>
          <a:p>
            <a:r>
              <a:rPr lang="ja-JP" altLang="en-US" dirty="0" smtClean="0"/>
              <a:t>○知らずにＰＣＢ廃棄物を第三者に譲渡したり、　　誤処分した場合であっても、原状回復を命じられたり、罰則が適用されることがあるので注意が必要。</a:t>
            </a:r>
          </a:p>
          <a:p>
            <a:endParaRPr lang="ja-JP" altLang="en-US" dirty="0" smtClean="0"/>
          </a:p>
        </p:txBody>
      </p:sp>
      <p:sp>
        <p:nvSpPr>
          <p:cNvPr id="139268" name="日付プレースホルダー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892" indent="-2857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2910" indent="-22858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075" indent="-22858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239" indent="-22858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403" indent="-2285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567" indent="-2285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8731" indent="-2285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5895" indent="-2285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smtClean="0">
                <a:latin typeface="Arial" charset="0"/>
              </a:rPr>
              <a:t>資料１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smtClean="0"/>
              <a:t>資料１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09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96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622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69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0637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300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832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ja-JP" altLang="en-US" dirty="0" smtClean="0"/>
              <a:t>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993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90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720080" cy="365125"/>
          </a:xfrm>
          <a:prstGeom prst="rect">
            <a:avLst/>
          </a:prstGeom>
        </p:spPr>
        <p:txBody>
          <a:bodyPr/>
          <a:lstStyle/>
          <a:p>
            <a:fld id="{7066A0B4-6EB9-477D-B6F7-B38C7D5E18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1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576064" cy="365125"/>
          </a:xfrm>
          <a:prstGeom prst="rect">
            <a:avLst/>
          </a:prstGeom>
        </p:spPr>
        <p:txBody>
          <a:bodyPr/>
          <a:lstStyle/>
          <a:p>
            <a:fld id="{7066A0B4-6EB9-477D-B6F7-B38C7D5E18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91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 userDrawn="1"/>
        </p:nvSpPr>
        <p:spPr>
          <a:xfrm>
            <a:off x="8532440" y="6477596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66A0B4-6EB9-477D-B6F7-B38C7D5E185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45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88424" y="6356351"/>
            <a:ext cx="648072" cy="365125"/>
          </a:xfrm>
          <a:prstGeom prst="rect">
            <a:avLst/>
          </a:prstGeom>
        </p:spPr>
        <p:txBody>
          <a:bodyPr/>
          <a:lstStyle/>
          <a:p>
            <a:fld id="{7066A0B4-6EB9-477D-B6F7-B38C7D5E18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921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36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473224" cy="365125"/>
          </a:xfrm>
          <a:prstGeom prst="rect">
            <a:avLst/>
          </a:prstGeom>
        </p:spPr>
        <p:txBody>
          <a:bodyPr/>
          <a:lstStyle/>
          <a:p>
            <a:fld id="{7066A0B4-6EB9-477D-B6F7-B38C7D5E18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33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</p:spPr>
        <p:txBody>
          <a:bodyPr/>
          <a:lstStyle/>
          <a:p>
            <a:fld id="{7066A0B4-6EB9-477D-B6F7-B38C7D5E18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32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44408" y="6356351"/>
            <a:ext cx="576064" cy="365125"/>
          </a:xfrm>
          <a:prstGeom prst="rect">
            <a:avLst/>
          </a:prstGeom>
        </p:spPr>
        <p:txBody>
          <a:bodyPr/>
          <a:lstStyle/>
          <a:p>
            <a:fld id="{7066A0B4-6EB9-477D-B6F7-B38C7D5E18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49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460432" y="6356351"/>
            <a:ext cx="576064" cy="365125"/>
          </a:xfrm>
          <a:prstGeom prst="rect">
            <a:avLst/>
          </a:prstGeom>
        </p:spPr>
        <p:txBody>
          <a:bodyPr/>
          <a:lstStyle/>
          <a:p>
            <a:fld id="{7066A0B4-6EB9-477D-B6F7-B38C7D5E18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532440" y="6356351"/>
            <a:ext cx="611560" cy="365125"/>
          </a:xfrm>
          <a:prstGeom prst="rect">
            <a:avLst/>
          </a:prstGeom>
        </p:spPr>
        <p:txBody>
          <a:bodyPr/>
          <a:lstStyle/>
          <a:p>
            <a:fld id="{7066A0B4-6EB9-477D-B6F7-B38C7D5E18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61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  <a:prstGeom prst="rect">
            <a:avLst/>
          </a:prstGeom>
          <a:gradFill>
            <a:gsLst>
              <a:gs pos="3000">
                <a:schemeClr val="accent5">
                  <a:lumMod val="40000"/>
                  <a:lumOff val="60000"/>
                </a:schemeClr>
              </a:gs>
              <a:gs pos="77000">
                <a:schemeClr val="bg1"/>
              </a:gs>
              <a:gs pos="2300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268760"/>
            <a:ext cx="7886700" cy="490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74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ea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ea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ea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lma.or.jp/kankyo/pcb/index.htm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jema-net.or.jp/Japanese/pis/pcb/gaiyou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www.jemca.or.jp/sys/member_lis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sconet.co.jp/customer/discount_03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.go.jp/recycle/poly/facilitie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86350" y="1052736"/>
            <a:ext cx="7171301" cy="3600400"/>
          </a:xfrm>
        </p:spPr>
        <p:txBody>
          <a:bodyPr anchor="ctr">
            <a:normAutofit/>
          </a:bodyPr>
          <a:lstStyle/>
          <a:p>
            <a:r>
              <a:rPr lang="ja-JP" altLang="en-US" sz="4400" dirty="0" smtClean="0"/>
              <a:t>ＰＣＢ廃棄物の確認・届出・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処分について</a:t>
            </a:r>
            <a:endParaRPr kumimoji="1" lang="ja-JP" altLang="en-US" sz="4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0885" y="4797152"/>
            <a:ext cx="6879769" cy="122413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2000" b="1" dirty="0" smtClean="0"/>
              <a:t>２０１９（平成</a:t>
            </a:r>
            <a:r>
              <a:rPr lang="ja-JP" altLang="en-US" sz="2000" b="1" dirty="0" smtClean="0"/>
              <a:t>３１）年</a:t>
            </a:r>
            <a:r>
              <a:rPr lang="ja-JP" altLang="en-US" sz="2000" b="1" dirty="0" smtClean="0"/>
              <a:t>　２月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環境農林水産部　循環型社会推進室</a:t>
            </a:r>
            <a:endParaRPr lang="en-US" altLang="ja-JP" sz="2000" b="1" dirty="0" smtClean="0"/>
          </a:p>
          <a:p>
            <a:r>
              <a:rPr lang="ja-JP" altLang="en-US" sz="2000" b="1" dirty="0"/>
              <a:t>産業廃棄物</a:t>
            </a:r>
            <a:r>
              <a:rPr lang="ja-JP" altLang="en-US" sz="2000" b="1" dirty="0" smtClean="0"/>
              <a:t>指導課　排出者指導グループ</a:t>
            </a:r>
            <a:endParaRPr lang="en-US" altLang="ja-JP" sz="2000" b="1" dirty="0" smtClean="0"/>
          </a:p>
          <a:p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8086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テキスト ボックス 4"/>
          <p:cNvSpPr txBox="1">
            <a:spLocks noChangeArrowheads="1"/>
          </p:cNvSpPr>
          <p:nvPr/>
        </p:nvSpPr>
        <p:spPr bwMode="auto">
          <a:xfrm>
            <a:off x="221800" y="447773"/>
            <a:ext cx="870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③蛍光灯、水銀灯用</a:t>
            </a:r>
            <a:r>
              <a:rPr lang="ja-JP" altLang="en-US" sz="2000" b="1" dirty="0" smtClean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コンデンサーの安定器（電気を一時的に溜める機器）</a:t>
            </a:r>
            <a:endParaRPr lang="ja-JP" altLang="en-US" sz="2000" b="1" dirty="0">
              <a:solidFill>
                <a:srgbClr val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1620" name="テキスト ボックス 6"/>
          <p:cNvSpPr txBox="1">
            <a:spLocks noChangeArrowheads="1"/>
          </p:cNvSpPr>
          <p:nvPr/>
        </p:nvSpPr>
        <p:spPr bwMode="auto">
          <a:xfrm>
            <a:off x="591130" y="6236769"/>
            <a:ext cx="54360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</a:rPr>
              <a:t>JESCO</a:t>
            </a:r>
            <a:r>
              <a:rPr lang="ja-JP" altLang="en-US" sz="1400" dirty="0" smtClean="0">
                <a:solidFill>
                  <a:srgbClr val="000000"/>
                </a:solidFill>
              </a:rPr>
              <a:t>ホームページ</a:t>
            </a:r>
            <a:r>
              <a:rPr lang="ja-JP" altLang="en-US" sz="1400" dirty="0">
                <a:solidFill>
                  <a:srgbClr val="000000"/>
                </a:solidFill>
              </a:rPr>
              <a:t>　</a:t>
            </a:r>
            <a:r>
              <a:rPr lang="en-US" altLang="ja-JP" sz="1400" dirty="0">
                <a:solidFill>
                  <a:srgbClr val="000000"/>
                </a:solidFill>
              </a:rPr>
              <a:t>http://www.jesconet.co.jp/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1116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58493"/>
            <a:ext cx="5940663" cy="185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91131" y="908720"/>
            <a:ext cx="7941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ja-JP" altLang="en-US" sz="2000" dirty="0" smtClean="0">
                <a:solidFill>
                  <a:srgbClr val="000000"/>
                </a:solidFill>
                <a:latin typeface="ＭＳ Ｐゴシック" charset="-128"/>
              </a:rPr>
              <a:t>　昭和</a:t>
            </a:r>
            <a:r>
              <a:rPr lang="ja-JP" altLang="en-US" sz="2000" dirty="0">
                <a:solidFill>
                  <a:srgbClr val="000000"/>
                </a:solidFill>
                <a:latin typeface="ＭＳ Ｐゴシック" charset="-128"/>
              </a:rPr>
              <a:t>５２年３月以前に建てられた建物の照明（蛍光灯、水銀灯、低圧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charset="-128"/>
              </a:rPr>
              <a:t>ナトリウム</a:t>
            </a:r>
            <a:r>
              <a:rPr lang="ja-JP" altLang="en-US" sz="2000" dirty="0">
                <a:solidFill>
                  <a:srgbClr val="000000"/>
                </a:solidFill>
                <a:latin typeface="ＭＳ Ｐゴシック" charset="-128"/>
              </a:rPr>
              <a:t>灯）用安定器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charset="-128"/>
              </a:rPr>
              <a:t>には使用</a:t>
            </a:r>
            <a:r>
              <a:rPr lang="ja-JP" altLang="en-US" sz="2000" dirty="0">
                <a:solidFill>
                  <a:srgbClr val="000000"/>
                </a:solidFill>
                <a:latin typeface="ＭＳ Ｐゴシック" charset="-128"/>
              </a:rPr>
              <a:t>されている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charset="-128"/>
              </a:rPr>
              <a:t>可能性あり。</a:t>
            </a:r>
            <a:endParaRPr lang="en-US" altLang="ja-JP" sz="2000" dirty="0">
              <a:solidFill>
                <a:srgbClr val="000000"/>
              </a:solidFill>
              <a:latin typeface="ＭＳ Ｐゴシック" charset="-128"/>
            </a:endParaRPr>
          </a:p>
          <a:p>
            <a:pPr lvl="0">
              <a:spcBef>
                <a:spcPct val="0"/>
              </a:spcBef>
            </a:pPr>
            <a:r>
              <a:rPr lang="ja-JP" altLang="en-US" sz="2000" dirty="0" smtClean="0">
                <a:solidFill>
                  <a:srgbClr val="000000"/>
                </a:solidFill>
                <a:latin typeface="ＭＳ Ｐゴシック" charset="-128"/>
              </a:rPr>
              <a:t>　なお、一般家庭用の蛍光灯等の安定器には</a:t>
            </a:r>
            <a:r>
              <a:rPr lang="en-US" altLang="ja-JP" sz="2000" dirty="0" smtClean="0">
                <a:solidFill>
                  <a:srgbClr val="000000"/>
                </a:solidFill>
                <a:latin typeface="ＭＳ Ｐゴシック" charset="-128"/>
              </a:rPr>
              <a:t>PCB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charset="-128"/>
              </a:rPr>
              <a:t>が使用されたものはありません。　</a:t>
            </a:r>
            <a:endParaRPr lang="en-US" altLang="ja-JP" sz="2000" dirty="0">
              <a:solidFill>
                <a:srgbClr val="000000"/>
              </a:solidFill>
              <a:latin typeface="ＭＳ Ｐゴシック" charset="-128"/>
            </a:endParaRPr>
          </a:p>
        </p:txBody>
      </p:sp>
      <p:pic>
        <p:nvPicPr>
          <p:cNvPr id="7" name="図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64" y="5038688"/>
            <a:ext cx="7885373" cy="1198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15274" y="4647844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（高濃度ＰＣＢ）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125685" y="4672472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（ＰＣＢ</a:t>
            </a:r>
            <a:r>
              <a:rPr lang="ja-JP" altLang="en-US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不含有</a:t>
            </a:r>
            <a:r>
              <a:rPr lang="zh-TW" altLang="en-US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zh-TW" altLang="en-US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995356" y="4665067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（ＰＣＢ</a:t>
            </a:r>
            <a:r>
              <a:rPr lang="ja-JP" altLang="en-US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不含有</a:t>
            </a:r>
            <a:r>
              <a:rPr lang="zh-TW" altLang="en-US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zh-TW" altLang="en-US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91130" y="4255934"/>
            <a:ext cx="2824144" cy="4091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照明</a:t>
            </a:r>
            <a:r>
              <a:rPr kumimoji="1" lang="ja-JP" altLang="en-US" dirty="0" smtClean="0"/>
              <a:t>用安定器の製造年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67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 noChangeAspect="1"/>
          </p:cNvSpPr>
          <p:nvPr>
            <p:ph type="title"/>
          </p:nvPr>
        </p:nvSpPr>
        <p:spPr>
          <a:xfrm>
            <a:off x="323528" y="260648"/>
            <a:ext cx="8496944" cy="529092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①②</a:t>
            </a:r>
            <a:r>
              <a:rPr kumimoji="1" lang="en-US" altLang="ja-JP" sz="2800" dirty="0" smtClean="0"/>
              <a:t>PCB</a:t>
            </a:r>
            <a:r>
              <a:rPr kumimoji="1" lang="ja-JP" altLang="en-US" sz="2800" dirty="0" smtClean="0"/>
              <a:t>廃棄物の確認方法（トランス・コンデンサー）</a:t>
            </a:r>
            <a:endParaRPr kumimoji="1" lang="ja-JP" altLang="en-US" sz="2800" dirty="0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5292080" y="2063975"/>
            <a:ext cx="3271484" cy="73866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　製造メーカーが出荷時のＰＣＢ不含有を証明できるものですか？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（メーカーの不含有証明書等を確認）</a:t>
            </a:r>
            <a:endParaRPr kumimoji="1" lang="ja-JP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5292080" y="3266400"/>
            <a:ext cx="3254861" cy="73866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出荷後に油の補充・入替をしていない又は補充・入替した油がＰＣＢ不含有であることを証明できるものですか？</a:t>
            </a:r>
            <a:endParaRPr kumimoji="1" lang="ja-JP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252554" y="3294856"/>
            <a:ext cx="3115390" cy="605909"/>
          </a:xfrm>
          <a:prstGeom prst="ellips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低濃度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ＰＣＢ混入の可能性を否定できません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108441" y="4553315"/>
            <a:ext cx="4339840" cy="33855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分析結果は</a:t>
            </a:r>
            <a:r>
              <a:rPr lang="en-US" altLang="ja-JP" sz="16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0.5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mg/kg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超ですか？</a:t>
            </a:r>
            <a:endParaRPr kumimoji="1" lang="ja-JP" altLang="ja-JP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576940" y="5673606"/>
            <a:ext cx="2364054" cy="737103"/>
            <a:chOff x="7056337" y="698796"/>
            <a:chExt cx="1619677" cy="809838"/>
          </a:xfrm>
        </p:grpSpPr>
        <p:sp>
          <p:nvSpPr>
            <p:cNvPr id="21" name="角丸四角形 20"/>
            <p:cNvSpPr/>
            <p:nvPr/>
          </p:nvSpPr>
          <p:spPr>
            <a:xfrm>
              <a:off x="7056337" y="698796"/>
              <a:ext cx="1619677" cy="809838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FF0000"/>
                </a:gs>
                <a:gs pos="20000">
                  <a:schemeClr val="bg1"/>
                </a:gs>
                <a:gs pos="8000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25400"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角丸四角形 4"/>
            <p:cNvSpPr/>
            <p:nvPr/>
          </p:nvSpPr>
          <p:spPr>
            <a:xfrm>
              <a:off x="7080056" y="722515"/>
              <a:ext cx="1572239" cy="762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b="1" dirty="0" smtClean="0">
                  <a:solidFill>
                    <a:schemeClr val="tx1"/>
                  </a:solidFill>
                  <a:latin typeface="+mn-ea"/>
                </a:rPr>
                <a:t>高濃度</a:t>
              </a:r>
              <a:r>
                <a:rPr lang="en-US" altLang="ja-JP" b="1" dirty="0" smtClean="0">
                  <a:solidFill>
                    <a:schemeClr val="tx1"/>
                  </a:solidFill>
                  <a:latin typeface="+mn-ea"/>
                </a:rPr>
                <a:t>PCB</a:t>
              </a:r>
              <a:endParaRPr lang="en-US" altLang="ja-JP" b="1" dirty="0">
                <a:solidFill>
                  <a:schemeClr val="tx1"/>
                </a:solidFill>
                <a:latin typeface="+mn-ea"/>
              </a:endParaRPr>
            </a:p>
            <a:p>
              <a:pPr lvl="0" algn="ctr" defTabSz="7112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b="1" dirty="0" smtClean="0">
                  <a:solidFill>
                    <a:schemeClr val="tx1"/>
                  </a:solidFill>
                  <a:latin typeface="+mn-ea"/>
                </a:rPr>
                <a:t>廃棄物</a:t>
              </a:r>
              <a:endParaRPr kumimoji="1" lang="ja-JP" altLang="en-US" b="1" kern="1200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3278359" y="5673606"/>
            <a:ext cx="2291936" cy="760824"/>
            <a:chOff x="6841384" y="1603511"/>
            <a:chExt cx="1619677" cy="809838"/>
          </a:xfrm>
        </p:grpSpPr>
        <p:sp>
          <p:nvSpPr>
            <p:cNvPr id="24" name="角丸四角形 23"/>
            <p:cNvSpPr/>
            <p:nvPr/>
          </p:nvSpPr>
          <p:spPr>
            <a:xfrm>
              <a:off x="6841384" y="1603511"/>
              <a:ext cx="1619677" cy="809838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70C0"/>
                </a:gs>
                <a:gs pos="20000">
                  <a:schemeClr val="bg1"/>
                </a:gs>
                <a:gs pos="80000">
                  <a:schemeClr val="bg1"/>
                </a:gs>
                <a:gs pos="100000">
                  <a:srgbClr val="0070C0"/>
                </a:gs>
              </a:gsLst>
              <a:lin ang="5400000" scaled="1"/>
            </a:gradFill>
            <a:ln w="254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角丸四角形 4"/>
            <p:cNvSpPr/>
            <p:nvPr/>
          </p:nvSpPr>
          <p:spPr>
            <a:xfrm>
              <a:off x="6843295" y="1656845"/>
              <a:ext cx="1572239" cy="715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b="1" dirty="0" smtClean="0">
                  <a:solidFill>
                    <a:schemeClr val="tx1"/>
                  </a:solidFill>
                  <a:latin typeface="+mn-ea"/>
                </a:rPr>
                <a:t>低濃度</a:t>
              </a:r>
              <a:r>
                <a:rPr lang="en-US" altLang="ja-JP" b="1" dirty="0" smtClean="0">
                  <a:solidFill>
                    <a:schemeClr val="tx1"/>
                  </a:solidFill>
                  <a:latin typeface="+mn-ea"/>
                </a:rPr>
                <a:t>PCB</a:t>
              </a:r>
            </a:p>
            <a:p>
              <a:pPr lvl="0" algn="ctr" defTabSz="7112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b="1" dirty="0" smtClean="0">
                  <a:solidFill>
                    <a:schemeClr val="tx1"/>
                  </a:solidFill>
                  <a:latin typeface="+mn-ea"/>
                </a:rPr>
                <a:t>廃棄物</a:t>
              </a:r>
              <a:endParaRPr kumimoji="1" lang="ja-JP" altLang="en-US" b="1" kern="1200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609056" y="5673606"/>
            <a:ext cx="1942130" cy="770865"/>
            <a:chOff x="7056337" y="2561425"/>
            <a:chExt cx="1619677" cy="809838"/>
          </a:xfrm>
        </p:grpSpPr>
        <p:sp>
          <p:nvSpPr>
            <p:cNvPr id="27" name="角丸四角形 26"/>
            <p:cNvSpPr/>
            <p:nvPr/>
          </p:nvSpPr>
          <p:spPr>
            <a:xfrm>
              <a:off x="7056337" y="2561425"/>
              <a:ext cx="1619677" cy="809838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A8188D"/>
                </a:gs>
                <a:gs pos="20000">
                  <a:schemeClr val="bg1"/>
                </a:gs>
                <a:gs pos="80000">
                  <a:schemeClr val="bg1"/>
                </a:gs>
                <a:gs pos="100000">
                  <a:srgbClr val="A8188D"/>
                </a:gs>
              </a:gsLst>
              <a:lin ang="5400000" scaled="1"/>
            </a:gradFill>
            <a:ln w="25400">
              <a:solidFill>
                <a:srgbClr val="A8188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角丸四角形 4"/>
            <p:cNvSpPr/>
            <p:nvPr/>
          </p:nvSpPr>
          <p:spPr>
            <a:xfrm>
              <a:off x="7080056" y="2585144"/>
              <a:ext cx="1572239" cy="762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b="1" dirty="0" smtClean="0">
                  <a:solidFill>
                    <a:schemeClr val="tx1"/>
                  </a:solidFill>
                  <a:latin typeface="+mn-ea"/>
                </a:rPr>
                <a:t>PCB</a:t>
              </a:r>
              <a:r>
                <a:rPr lang="ja-JP" altLang="en-US" b="1" dirty="0" smtClean="0">
                  <a:solidFill>
                    <a:schemeClr val="tx1"/>
                  </a:solidFill>
                  <a:latin typeface="+mn-ea"/>
                </a:rPr>
                <a:t>廃棄物では</a:t>
              </a:r>
              <a:endParaRPr lang="en-US" altLang="ja-JP" b="1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b="1" dirty="0" smtClean="0">
                  <a:solidFill>
                    <a:schemeClr val="tx1"/>
                  </a:solidFill>
                  <a:latin typeface="+mn-ea"/>
                </a:rPr>
                <a:t>ありません</a:t>
              </a:r>
              <a:endParaRPr lang="en-US" altLang="ja-JP" b="1" dirty="0" smtClean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873719" y="1747272"/>
            <a:ext cx="757669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rgbClr val="FF0000"/>
                </a:solidFill>
              </a:rPr>
              <a:t>はい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827584" y="1758612"/>
            <a:ext cx="0" cy="3938715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611560" y="1363563"/>
            <a:ext cx="7939626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ＭＳ Ｐゴシック" pitchFamily="50" charset="-128"/>
              </a:rPr>
              <a:t>ＰＣＢを意図的に使用している機器等ですか？</a:t>
            </a:r>
            <a:endParaRPr kumimoji="1" lang="en-US" altLang="ja-JP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861958" y="1694643"/>
            <a:ext cx="907483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/>
              <a:t>いい</a:t>
            </a:r>
            <a:r>
              <a:rPr lang="ja-JP" altLang="en-US" sz="1400" b="1" dirty="0"/>
              <a:t>え</a:t>
            </a:r>
            <a:endParaRPr kumimoji="1" lang="ja-JP" altLang="en-US" sz="1400" b="1" dirty="0"/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7657453" y="1700808"/>
            <a:ext cx="0" cy="363323"/>
          </a:xfrm>
          <a:prstGeom prst="straightConnector1">
            <a:avLst/>
          </a:prstGeom>
          <a:ln w="25400" cap="sq" cmpd="sng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>
            <a:off x="7668344" y="2864429"/>
            <a:ext cx="0" cy="360000"/>
          </a:xfrm>
          <a:prstGeom prst="straightConnector1">
            <a:avLst/>
          </a:prstGeom>
          <a:ln w="25400" cap="sq" cmpd="sng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011772" y="2810220"/>
            <a:ext cx="757669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/>
              <a:t>はい</a:t>
            </a:r>
            <a:endParaRPr kumimoji="1" lang="ja-JP" altLang="en-US" sz="1400" b="1" dirty="0"/>
          </a:p>
        </p:txBody>
      </p:sp>
      <p:cxnSp>
        <p:nvCxnSpPr>
          <p:cNvPr id="76" name="直線矢印コネクタ 75"/>
          <p:cNvCxnSpPr/>
          <p:nvPr/>
        </p:nvCxnSpPr>
        <p:spPr>
          <a:xfrm>
            <a:off x="7662099" y="4105868"/>
            <a:ext cx="0" cy="1548000"/>
          </a:xfrm>
          <a:prstGeom prst="straightConnector1">
            <a:avLst/>
          </a:prstGeom>
          <a:ln w="25400" cap="sq" cmpd="sng">
            <a:solidFill>
              <a:srgbClr val="CC0099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7051372" y="4107469"/>
            <a:ext cx="757669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rgbClr val="CC0099"/>
                </a:solidFill>
              </a:rPr>
              <a:t>はい</a:t>
            </a:r>
            <a:endParaRPr kumimoji="1" lang="ja-JP" altLang="en-US" sz="1400" b="1" dirty="0">
              <a:solidFill>
                <a:srgbClr val="CC0099"/>
              </a:solidFill>
            </a:endParaRPr>
          </a:p>
        </p:txBody>
      </p:sp>
      <p:cxnSp>
        <p:nvCxnSpPr>
          <p:cNvPr id="81" name="直線矢印コネクタ 80"/>
          <p:cNvCxnSpPr/>
          <p:nvPr/>
        </p:nvCxnSpPr>
        <p:spPr>
          <a:xfrm>
            <a:off x="4427984" y="4899483"/>
            <a:ext cx="0" cy="756000"/>
          </a:xfrm>
          <a:prstGeom prst="straightConnector1">
            <a:avLst/>
          </a:prstGeom>
          <a:ln w="25400" cap="sq" cmpd="sng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>
            <a:off x="6876256" y="4745428"/>
            <a:ext cx="0" cy="908440"/>
          </a:xfrm>
          <a:prstGeom prst="straightConnector1">
            <a:avLst/>
          </a:prstGeom>
          <a:ln w="25400" cap="sq" cmpd="sng">
            <a:solidFill>
              <a:srgbClr val="CC0099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H="1">
            <a:off x="4356080" y="3597810"/>
            <a:ext cx="900000" cy="0"/>
          </a:xfrm>
          <a:prstGeom prst="straightConnector1">
            <a:avLst/>
          </a:prstGeom>
          <a:ln w="25400" cap="sq" cmpd="sng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4427984" y="3641009"/>
            <a:ext cx="864000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/>
              <a:t>いい</a:t>
            </a:r>
            <a:r>
              <a:rPr lang="ja-JP" altLang="en-US" sz="1400" b="1" dirty="0"/>
              <a:t>え</a:t>
            </a:r>
            <a:endParaRPr kumimoji="1" lang="ja-JP" altLang="en-US" sz="1400" b="1" dirty="0"/>
          </a:p>
        </p:txBody>
      </p:sp>
      <p:cxnSp>
        <p:nvCxnSpPr>
          <p:cNvPr id="101" name="直線矢印コネクタ 100"/>
          <p:cNvCxnSpPr>
            <a:stCxn id="14" idx="3"/>
          </p:cNvCxnSpPr>
          <p:nvPr/>
        </p:nvCxnSpPr>
        <p:spPr>
          <a:xfrm>
            <a:off x="5448281" y="4722592"/>
            <a:ext cx="1427975" cy="0"/>
          </a:xfrm>
          <a:prstGeom prst="straightConnector1">
            <a:avLst/>
          </a:prstGeom>
          <a:ln w="25400" cap="sq" cmpd="sng">
            <a:solidFill>
              <a:srgbClr val="CC0099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11560" y="920081"/>
            <a:ext cx="7952003" cy="369332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STEP1</a:t>
            </a:r>
            <a:r>
              <a:rPr kumimoji="1" lang="ja-JP" altLang="en-US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b="1" dirty="0" smtClean="0">
                <a:latin typeface="+mn-ea"/>
              </a:rPr>
              <a:t>銘板</a:t>
            </a:r>
            <a:r>
              <a:rPr lang="ja-JP" altLang="en-US" b="1" dirty="0">
                <a:latin typeface="+mn-ea"/>
              </a:rPr>
              <a:t>等</a:t>
            </a:r>
            <a:r>
              <a:rPr lang="ja-JP" altLang="en-US" b="1" dirty="0" smtClean="0">
                <a:latin typeface="+mn-ea"/>
              </a:rPr>
              <a:t>から判断（ＨＰや製造メーカー</a:t>
            </a:r>
            <a:r>
              <a:rPr lang="ja-JP" altLang="en-US" b="1" dirty="0">
                <a:latin typeface="+mn-ea"/>
              </a:rPr>
              <a:t>へ</a:t>
            </a:r>
            <a:r>
              <a:rPr lang="ja-JP" altLang="en-US" b="1" dirty="0" smtClean="0">
                <a:latin typeface="+mn-ea"/>
              </a:rPr>
              <a:t>問い合わせ）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08438" y="4149080"/>
            <a:ext cx="4339841" cy="369332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STEP</a:t>
            </a:r>
            <a:r>
              <a:rPr kumimoji="1" lang="ja-JP" altLang="en-US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２　</a:t>
            </a:r>
            <a:r>
              <a:rPr lang="ja-JP" altLang="en-US" b="1" dirty="0"/>
              <a:t>絶縁油中</a:t>
            </a:r>
            <a:r>
              <a:rPr lang="ja-JP" altLang="en-US" b="1" dirty="0" smtClean="0"/>
              <a:t>のＰＣＢ濃度</a:t>
            </a:r>
            <a:r>
              <a:rPr lang="ja-JP" altLang="en-US" b="1" dirty="0"/>
              <a:t>を</a:t>
            </a:r>
            <a:r>
              <a:rPr lang="ja-JP" altLang="en-US" b="1" dirty="0" smtClean="0"/>
              <a:t>分析</a:t>
            </a:r>
            <a:r>
              <a:rPr kumimoji="1" lang="ja-JP" altLang="en-US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</a:t>
            </a:r>
            <a:endParaRPr kumimoji="1" lang="ja-JP" altLang="en-US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2777814" y="3897080"/>
            <a:ext cx="2" cy="2520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2771800" y="2325585"/>
            <a:ext cx="12030" cy="969271"/>
          </a:xfrm>
          <a:prstGeom prst="straightConnector1">
            <a:avLst/>
          </a:prstGeom>
          <a:ln w="25400" cap="sq" cmpd="sng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843808" y="2321289"/>
            <a:ext cx="2412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427984" y="2348880"/>
            <a:ext cx="864000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/>
              <a:t>いい</a:t>
            </a:r>
            <a:r>
              <a:rPr lang="ja-JP" altLang="en-US" sz="1400" b="1" dirty="0"/>
              <a:t>え</a:t>
            </a:r>
            <a:endParaRPr kumimoji="1" lang="ja-JP" altLang="en-US" sz="1400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355976" y="4976700"/>
            <a:ext cx="757669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rgbClr val="0070C0"/>
                </a:solidFill>
              </a:rPr>
              <a:t>はい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046579" y="4976700"/>
            <a:ext cx="757669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CC0099"/>
                </a:solidFill>
              </a:rPr>
              <a:t>いいえ</a:t>
            </a:r>
            <a:endParaRPr kumimoji="1" lang="ja-JP" altLang="en-US" sz="14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形吹き出し 9"/>
          <p:cNvSpPr/>
          <p:nvPr/>
        </p:nvSpPr>
        <p:spPr>
          <a:xfrm>
            <a:off x="2267744" y="1315033"/>
            <a:ext cx="6310964" cy="3220752"/>
          </a:xfrm>
          <a:custGeom>
            <a:avLst/>
            <a:gdLst>
              <a:gd name="connsiteX0" fmla="*/ -1700348 w 4634615"/>
              <a:gd name="connsiteY0" fmla="*/ 903822 h 2748850"/>
              <a:gd name="connsiteX1" fmla="*/ 171347 w 4634615"/>
              <a:gd name="connsiteY1" fmla="*/ 855743 h 2748850"/>
              <a:gd name="connsiteX2" fmla="*/ 2563608 w 4634615"/>
              <a:gd name="connsiteY2" fmla="*/ 7786 h 2748850"/>
              <a:gd name="connsiteX3" fmla="*/ 4588569 w 4634615"/>
              <a:gd name="connsiteY3" fmla="*/ 1647059 h 2748850"/>
              <a:gd name="connsiteX4" fmla="*/ 2233942 w 4634615"/>
              <a:gd name="connsiteY4" fmla="*/ 2747960 h 2748850"/>
              <a:gd name="connsiteX5" fmla="*/ 11 w 4634615"/>
              <a:gd name="connsiteY5" fmla="*/ 1370309 h 2748850"/>
              <a:gd name="connsiteX6" fmla="*/ -1700348 w 4634615"/>
              <a:gd name="connsiteY6" fmla="*/ 903822 h 2748850"/>
              <a:gd name="connsiteX0" fmla="*/ 0 w 6318281"/>
              <a:gd name="connsiteY0" fmla="*/ 984371 h 2829409"/>
              <a:gd name="connsiteX1" fmla="*/ 1871695 w 6318281"/>
              <a:gd name="connsiteY1" fmla="*/ 936292 h 2829409"/>
              <a:gd name="connsiteX2" fmla="*/ 2562839 w 6318281"/>
              <a:gd name="connsiteY2" fmla="*/ 296007 h 2829409"/>
              <a:gd name="connsiteX3" fmla="*/ 4263956 w 6318281"/>
              <a:gd name="connsiteY3" fmla="*/ 88335 h 2829409"/>
              <a:gd name="connsiteX4" fmla="*/ 6288917 w 6318281"/>
              <a:gd name="connsiteY4" fmla="*/ 1727608 h 2829409"/>
              <a:gd name="connsiteX5" fmla="*/ 3934290 w 6318281"/>
              <a:gd name="connsiteY5" fmla="*/ 2828509 h 2829409"/>
              <a:gd name="connsiteX6" fmla="*/ 1700359 w 6318281"/>
              <a:gd name="connsiteY6" fmla="*/ 1450858 h 2829409"/>
              <a:gd name="connsiteX7" fmla="*/ 0 w 6318281"/>
              <a:gd name="connsiteY7" fmla="*/ 984371 h 2829409"/>
              <a:gd name="connsiteX0" fmla="*/ 0 w 6521775"/>
              <a:gd name="connsiteY0" fmla="*/ 976141 h 2820907"/>
              <a:gd name="connsiteX1" fmla="*/ 1871695 w 6521775"/>
              <a:gd name="connsiteY1" fmla="*/ 928062 h 2820907"/>
              <a:gd name="connsiteX2" fmla="*/ 2562839 w 6521775"/>
              <a:gd name="connsiteY2" fmla="*/ 287777 h 2820907"/>
              <a:gd name="connsiteX3" fmla="*/ 4263956 w 6521775"/>
              <a:gd name="connsiteY3" fmla="*/ 80105 h 2820907"/>
              <a:gd name="connsiteX4" fmla="*/ 6206584 w 6521775"/>
              <a:gd name="connsiteY4" fmla="*/ 149233 h 2820907"/>
              <a:gd name="connsiteX5" fmla="*/ 6288917 w 6521775"/>
              <a:gd name="connsiteY5" fmla="*/ 1719378 h 2820907"/>
              <a:gd name="connsiteX6" fmla="*/ 3934290 w 6521775"/>
              <a:gd name="connsiteY6" fmla="*/ 2820279 h 2820907"/>
              <a:gd name="connsiteX7" fmla="*/ 1700359 w 6521775"/>
              <a:gd name="connsiteY7" fmla="*/ 1442628 h 2820907"/>
              <a:gd name="connsiteX8" fmla="*/ 0 w 6521775"/>
              <a:gd name="connsiteY8" fmla="*/ 976141 h 2820907"/>
              <a:gd name="connsiteX0" fmla="*/ 0 w 6521775"/>
              <a:gd name="connsiteY0" fmla="*/ 1041654 h 2886420"/>
              <a:gd name="connsiteX1" fmla="*/ 1871695 w 6521775"/>
              <a:gd name="connsiteY1" fmla="*/ 993575 h 2886420"/>
              <a:gd name="connsiteX2" fmla="*/ 2562839 w 6521775"/>
              <a:gd name="connsiteY2" fmla="*/ 353290 h 2886420"/>
              <a:gd name="connsiteX3" fmla="*/ 3945302 w 6521775"/>
              <a:gd name="connsiteY3" fmla="*/ 20927 h 2886420"/>
              <a:gd name="connsiteX4" fmla="*/ 6206584 w 6521775"/>
              <a:gd name="connsiteY4" fmla="*/ 214746 h 2886420"/>
              <a:gd name="connsiteX5" fmla="*/ 6288917 w 6521775"/>
              <a:gd name="connsiteY5" fmla="*/ 1784891 h 2886420"/>
              <a:gd name="connsiteX6" fmla="*/ 3934290 w 6521775"/>
              <a:gd name="connsiteY6" fmla="*/ 2885792 h 2886420"/>
              <a:gd name="connsiteX7" fmla="*/ 1700359 w 6521775"/>
              <a:gd name="connsiteY7" fmla="*/ 1508141 h 2886420"/>
              <a:gd name="connsiteX8" fmla="*/ 0 w 6521775"/>
              <a:gd name="connsiteY8" fmla="*/ 1041654 h 2886420"/>
              <a:gd name="connsiteX0" fmla="*/ 0 w 6392347"/>
              <a:gd name="connsiteY0" fmla="*/ 1041654 h 2957194"/>
              <a:gd name="connsiteX1" fmla="*/ 1871695 w 6392347"/>
              <a:gd name="connsiteY1" fmla="*/ 993575 h 2957194"/>
              <a:gd name="connsiteX2" fmla="*/ 2562839 w 6392347"/>
              <a:gd name="connsiteY2" fmla="*/ 353290 h 2957194"/>
              <a:gd name="connsiteX3" fmla="*/ 3945302 w 6392347"/>
              <a:gd name="connsiteY3" fmla="*/ 20927 h 2957194"/>
              <a:gd name="connsiteX4" fmla="*/ 6206584 w 6392347"/>
              <a:gd name="connsiteY4" fmla="*/ 214746 h 2957194"/>
              <a:gd name="connsiteX5" fmla="*/ 6288917 w 6392347"/>
              <a:gd name="connsiteY5" fmla="*/ 1784891 h 2957194"/>
              <a:gd name="connsiteX6" fmla="*/ 5984912 w 6392347"/>
              <a:gd name="connsiteY6" fmla="*/ 2708564 h 2957194"/>
              <a:gd name="connsiteX7" fmla="*/ 3934290 w 6392347"/>
              <a:gd name="connsiteY7" fmla="*/ 2885792 h 2957194"/>
              <a:gd name="connsiteX8" fmla="*/ 1700359 w 6392347"/>
              <a:gd name="connsiteY8" fmla="*/ 1508141 h 2957194"/>
              <a:gd name="connsiteX9" fmla="*/ 0 w 6392347"/>
              <a:gd name="connsiteY9" fmla="*/ 1041654 h 2957194"/>
              <a:gd name="connsiteX0" fmla="*/ 0 w 6550387"/>
              <a:gd name="connsiteY0" fmla="*/ 1041654 h 2957194"/>
              <a:gd name="connsiteX1" fmla="*/ 1871695 w 6550387"/>
              <a:gd name="connsiteY1" fmla="*/ 993575 h 2957194"/>
              <a:gd name="connsiteX2" fmla="*/ 2562839 w 6550387"/>
              <a:gd name="connsiteY2" fmla="*/ 353290 h 2957194"/>
              <a:gd name="connsiteX3" fmla="*/ 3945302 w 6550387"/>
              <a:gd name="connsiteY3" fmla="*/ 20927 h 2957194"/>
              <a:gd name="connsiteX4" fmla="*/ 6206584 w 6550387"/>
              <a:gd name="connsiteY4" fmla="*/ 214746 h 2957194"/>
              <a:gd name="connsiteX5" fmla="*/ 6538299 w 6550387"/>
              <a:gd name="connsiteY5" fmla="*/ 1771036 h 2957194"/>
              <a:gd name="connsiteX6" fmla="*/ 5984912 w 6550387"/>
              <a:gd name="connsiteY6" fmla="*/ 2708564 h 2957194"/>
              <a:gd name="connsiteX7" fmla="*/ 3934290 w 6550387"/>
              <a:gd name="connsiteY7" fmla="*/ 2885792 h 2957194"/>
              <a:gd name="connsiteX8" fmla="*/ 1700359 w 6550387"/>
              <a:gd name="connsiteY8" fmla="*/ 1508141 h 2957194"/>
              <a:gd name="connsiteX9" fmla="*/ 0 w 6550387"/>
              <a:gd name="connsiteY9" fmla="*/ 1041654 h 2957194"/>
              <a:gd name="connsiteX0" fmla="*/ 0 w 6550387"/>
              <a:gd name="connsiteY0" fmla="*/ 1044719 h 2960259"/>
              <a:gd name="connsiteX1" fmla="*/ 1871695 w 6550387"/>
              <a:gd name="connsiteY1" fmla="*/ 996640 h 2960259"/>
              <a:gd name="connsiteX2" fmla="*/ 2562839 w 6550387"/>
              <a:gd name="connsiteY2" fmla="*/ 397919 h 2960259"/>
              <a:gd name="connsiteX3" fmla="*/ 3945302 w 6550387"/>
              <a:gd name="connsiteY3" fmla="*/ 23992 h 2960259"/>
              <a:gd name="connsiteX4" fmla="*/ 6206584 w 6550387"/>
              <a:gd name="connsiteY4" fmla="*/ 217811 h 2960259"/>
              <a:gd name="connsiteX5" fmla="*/ 6538299 w 6550387"/>
              <a:gd name="connsiteY5" fmla="*/ 1774101 h 2960259"/>
              <a:gd name="connsiteX6" fmla="*/ 5984912 w 6550387"/>
              <a:gd name="connsiteY6" fmla="*/ 2711629 h 2960259"/>
              <a:gd name="connsiteX7" fmla="*/ 3934290 w 6550387"/>
              <a:gd name="connsiteY7" fmla="*/ 2888857 h 2960259"/>
              <a:gd name="connsiteX8" fmla="*/ 1700359 w 6550387"/>
              <a:gd name="connsiteY8" fmla="*/ 1511206 h 2960259"/>
              <a:gd name="connsiteX9" fmla="*/ 0 w 6550387"/>
              <a:gd name="connsiteY9" fmla="*/ 1044719 h 2960259"/>
              <a:gd name="connsiteX0" fmla="*/ 0 w 6550387"/>
              <a:gd name="connsiteY0" fmla="*/ 1044719 h 2960259"/>
              <a:gd name="connsiteX1" fmla="*/ 1871695 w 6550387"/>
              <a:gd name="connsiteY1" fmla="*/ 996640 h 2960259"/>
              <a:gd name="connsiteX2" fmla="*/ 2562839 w 6550387"/>
              <a:gd name="connsiteY2" fmla="*/ 397919 h 2960259"/>
              <a:gd name="connsiteX3" fmla="*/ 3945302 w 6550387"/>
              <a:gd name="connsiteY3" fmla="*/ 23992 h 2960259"/>
              <a:gd name="connsiteX4" fmla="*/ 6206584 w 6550387"/>
              <a:gd name="connsiteY4" fmla="*/ 217811 h 2960259"/>
              <a:gd name="connsiteX5" fmla="*/ 6538299 w 6550387"/>
              <a:gd name="connsiteY5" fmla="*/ 1774101 h 2960259"/>
              <a:gd name="connsiteX6" fmla="*/ 5984912 w 6550387"/>
              <a:gd name="connsiteY6" fmla="*/ 2711629 h 2960259"/>
              <a:gd name="connsiteX7" fmla="*/ 3934290 w 6550387"/>
              <a:gd name="connsiteY7" fmla="*/ 2888857 h 2960259"/>
              <a:gd name="connsiteX8" fmla="*/ 1700359 w 6550387"/>
              <a:gd name="connsiteY8" fmla="*/ 1511206 h 2960259"/>
              <a:gd name="connsiteX9" fmla="*/ 0 w 6550387"/>
              <a:gd name="connsiteY9" fmla="*/ 1044719 h 2960259"/>
              <a:gd name="connsiteX0" fmla="*/ 0 w 6550387"/>
              <a:gd name="connsiteY0" fmla="*/ 1025352 h 2940892"/>
              <a:gd name="connsiteX1" fmla="*/ 1871695 w 6550387"/>
              <a:gd name="connsiteY1" fmla="*/ 977273 h 2940892"/>
              <a:gd name="connsiteX2" fmla="*/ 2562839 w 6550387"/>
              <a:gd name="connsiteY2" fmla="*/ 378552 h 2940892"/>
              <a:gd name="connsiteX3" fmla="*/ 3200148 w 6550387"/>
              <a:gd name="connsiteY3" fmla="*/ 115318 h 2940892"/>
              <a:gd name="connsiteX4" fmla="*/ 3945302 w 6550387"/>
              <a:gd name="connsiteY4" fmla="*/ 4625 h 2940892"/>
              <a:gd name="connsiteX5" fmla="*/ 6206584 w 6550387"/>
              <a:gd name="connsiteY5" fmla="*/ 198444 h 2940892"/>
              <a:gd name="connsiteX6" fmla="*/ 6538299 w 6550387"/>
              <a:gd name="connsiteY6" fmla="*/ 1754734 h 2940892"/>
              <a:gd name="connsiteX7" fmla="*/ 5984912 w 6550387"/>
              <a:gd name="connsiteY7" fmla="*/ 2692262 h 2940892"/>
              <a:gd name="connsiteX8" fmla="*/ 3934290 w 6550387"/>
              <a:gd name="connsiteY8" fmla="*/ 2869490 h 2940892"/>
              <a:gd name="connsiteX9" fmla="*/ 1700359 w 6550387"/>
              <a:gd name="connsiteY9" fmla="*/ 1491839 h 2940892"/>
              <a:gd name="connsiteX10" fmla="*/ 0 w 6550387"/>
              <a:gd name="connsiteY10" fmla="*/ 1025352 h 2940892"/>
              <a:gd name="connsiteX0" fmla="*/ 0 w 6550387"/>
              <a:gd name="connsiteY0" fmla="*/ 1025352 h 2940892"/>
              <a:gd name="connsiteX1" fmla="*/ 1871695 w 6550387"/>
              <a:gd name="connsiteY1" fmla="*/ 977273 h 2940892"/>
              <a:gd name="connsiteX2" fmla="*/ 2479712 w 6550387"/>
              <a:gd name="connsiteY2" fmla="*/ 572516 h 2940892"/>
              <a:gd name="connsiteX3" fmla="*/ 3200148 w 6550387"/>
              <a:gd name="connsiteY3" fmla="*/ 115318 h 2940892"/>
              <a:gd name="connsiteX4" fmla="*/ 3945302 w 6550387"/>
              <a:gd name="connsiteY4" fmla="*/ 4625 h 2940892"/>
              <a:gd name="connsiteX5" fmla="*/ 6206584 w 6550387"/>
              <a:gd name="connsiteY5" fmla="*/ 198444 h 2940892"/>
              <a:gd name="connsiteX6" fmla="*/ 6538299 w 6550387"/>
              <a:gd name="connsiteY6" fmla="*/ 1754734 h 2940892"/>
              <a:gd name="connsiteX7" fmla="*/ 5984912 w 6550387"/>
              <a:gd name="connsiteY7" fmla="*/ 2692262 h 2940892"/>
              <a:gd name="connsiteX8" fmla="*/ 3934290 w 6550387"/>
              <a:gd name="connsiteY8" fmla="*/ 2869490 h 2940892"/>
              <a:gd name="connsiteX9" fmla="*/ 1700359 w 6550387"/>
              <a:gd name="connsiteY9" fmla="*/ 1491839 h 2940892"/>
              <a:gd name="connsiteX10" fmla="*/ 0 w 6550387"/>
              <a:gd name="connsiteY10" fmla="*/ 1025352 h 2940892"/>
              <a:gd name="connsiteX0" fmla="*/ 0 w 6550387"/>
              <a:gd name="connsiteY0" fmla="*/ 1025352 h 2940892"/>
              <a:gd name="connsiteX1" fmla="*/ 1871695 w 6550387"/>
              <a:gd name="connsiteY1" fmla="*/ 977273 h 2940892"/>
              <a:gd name="connsiteX2" fmla="*/ 2465857 w 6550387"/>
              <a:gd name="connsiteY2" fmla="*/ 614080 h 2940892"/>
              <a:gd name="connsiteX3" fmla="*/ 3200148 w 6550387"/>
              <a:gd name="connsiteY3" fmla="*/ 115318 h 2940892"/>
              <a:gd name="connsiteX4" fmla="*/ 3945302 w 6550387"/>
              <a:gd name="connsiteY4" fmla="*/ 4625 h 2940892"/>
              <a:gd name="connsiteX5" fmla="*/ 6206584 w 6550387"/>
              <a:gd name="connsiteY5" fmla="*/ 198444 h 2940892"/>
              <a:gd name="connsiteX6" fmla="*/ 6538299 w 6550387"/>
              <a:gd name="connsiteY6" fmla="*/ 1754734 h 2940892"/>
              <a:gd name="connsiteX7" fmla="*/ 5984912 w 6550387"/>
              <a:gd name="connsiteY7" fmla="*/ 2692262 h 2940892"/>
              <a:gd name="connsiteX8" fmla="*/ 3934290 w 6550387"/>
              <a:gd name="connsiteY8" fmla="*/ 2869490 h 2940892"/>
              <a:gd name="connsiteX9" fmla="*/ 1700359 w 6550387"/>
              <a:gd name="connsiteY9" fmla="*/ 1491839 h 2940892"/>
              <a:gd name="connsiteX10" fmla="*/ 0 w 6550387"/>
              <a:gd name="connsiteY10" fmla="*/ 1025352 h 2940892"/>
              <a:gd name="connsiteX0" fmla="*/ 0 w 6550387"/>
              <a:gd name="connsiteY0" fmla="*/ 1024337 h 2939877"/>
              <a:gd name="connsiteX1" fmla="*/ 1871695 w 6550387"/>
              <a:gd name="connsiteY1" fmla="*/ 976258 h 2939877"/>
              <a:gd name="connsiteX2" fmla="*/ 2465857 w 6550387"/>
              <a:gd name="connsiteY2" fmla="*/ 613065 h 2939877"/>
              <a:gd name="connsiteX3" fmla="*/ 2839930 w 6550387"/>
              <a:gd name="connsiteY3" fmla="*/ 100449 h 2939877"/>
              <a:gd name="connsiteX4" fmla="*/ 3945302 w 6550387"/>
              <a:gd name="connsiteY4" fmla="*/ 3610 h 2939877"/>
              <a:gd name="connsiteX5" fmla="*/ 6206584 w 6550387"/>
              <a:gd name="connsiteY5" fmla="*/ 197429 h 2939877"/>
              <a:gd name="connsiteX6" fmla="*/ 6538299 w 6550387"/>
              <a:gd name="connsiteY6" fmla="*/ 1753719 h 2939877"/>
              <a:gd name="connsiteX7" fmla="*/ 5984912 w 6550387"/>
              <a:gd name="connsiteY7" fmla="*/ 2691247 h 2939877"/>
              <a:gd name="connsiteX8" fmla="*/ 3934290 w 6550387"/>
              <a:gd name="connsiteY8" fmla="*/ 2868475 h 2939877"/>
              <a:gd name="connsiteX9" fmla="*/ 1700359 w 6550387"/>
              <a:gd name="connsiteY9" fmla="*/ 1490824 h 2939877"/>
              <a:gd name="connsiteX10" fmla="*/ 0 w 6550387"/>
              <a:gd name="connsiteY10" fmla="*/ 1024337 h 2939877"/>
              <a:gd name="connsiteX0" fmla="*/ 0 w 6546096"/>
              <a:gd name="connsiteY0" fmla="*/ 1049558 h 2965098"/>
              <a:gd name="connsiteX1" fmla="*/ 1871695 w 6546096"/>
              <a:gd name="connsiteY1" fmla="*/ 1001479 h 2965098"/>
              <a:gd name="connsiteX2" fmla="*/ 2465857 w 6546096"/>
              <a:gd name="connsiteY2" fmla="*/ 638286 h 2965098"/>
              <a:gd name="connsiteX3" fmla="*/ 2839930 w 6546096"/>
              <a:gd name="connsiteY3" fmla="*/ 125670 h 2965098"/>
              <a:gd name="connsiteX4" fmla="*/ 3945302 w 6546096"/>
              <a:gd name="connsiteY4" fmla="*/ 28831 h 2965098"/>
              <a:gd name="connsiteX5" fmla="*/ 5042803 w 6546096"/>
              <a:gd name="connsiteY5" fmla="*/ 14832 h 2965098"/>
              <a:gd name="connsiteX6" fmla="*/ 6206584 w 6546096"/>
              <a:gd name="connsiteY6" fmla="*/ 222650 h 2965098"/>
              <a:gd name="connsiteX7" fmla="*/ 6538299 w 6546096"/>
              <a:gd name="connsiteY7" fmla="*/ 1778940 h 2965098"/>
              <a:gd name="connsiteX8" fmla="*/ 5984912 w 6546096"/>
              <a:gd name="connsiteY8" fmla="*/ 2716468 h 2965098"/>
              <a:gd name="connsiteX9" fmla="*/ 3934290 w 6546096"/>
              <a:gd name="connsiteY9" fmla="*/ 2893696 h 2965098"/>
              <a:gd name="connsiteX10" fmla="*/ 1700359 w 6546096"/>
              <a:gd name="connsiteY10" fmla="*/ 1516045 h 2965098"/>
              <a:gd name="connsiteX11" fmla="*/ 0 w 6546096"/>
              <a:gd name="connsiteY11" fmla="*/ 1049558 h 2965098"/>
              <a:gd name="connsiteX0" fmla="*/ 0 w 6547658"/>
              <a:gd name="connsiteY0" fmla="*/ 1049558 h 2965098"/>
              <a:gd name="connsiteX1" fmla="*/ 1871695 w 6547658"/>
              <a:gd name="connsiteY1" fmla="*/ 1001479 h 2965098"/>
              <a:gd name="connsiteX2" fmla="*/ 2465857 w 6547658"/>
              <a:gd name="connsiteY2" fmla="*/ 638286 h 2965098"/>
              <a:gd name="connsiteX3" fmla="*/ 2839930 w 6547658"/>
              <a:gd name="connsiteY3" fmla="*/ 125670 h 2965098"/>
              <a:gd name="connsiteX4" fmla="*/ 3945302 w 6547658"/>
              <a:gd name="connsiteY4" fmla="*/ 28831 h 2965098"/>
              <a:gd name="connsiteX5" fmla="*/ 5042803 w 6547658"/>
              <a:gd name="connsiteY5" fmla="*/ 14832 h 2965098"/>
              <a:gd name="connsiteX6" fmla="*/ 6220439 w 6547658"/>
              <a:gd name="connsiteY6" fmla="*/ 388904 h 2965098"/>
              <a:gd name="connsiteX7" fmla="*/ 6538299 w 6547658"/>
              <a:gd name="connsiteY7" fmla="*/ 1778940 h 2965098"/>
              <a:gd name="connsiteX8" fmla="*/ 5984912 w 6547658"/>
              <a:gd name="connsiteY8" fmla="*/ 2716468 h 2965098"/>
              <a:gd name="connsiteX9" fmla="*/ 3934290 w 6547658"/>
              <a:gd name="connsiteY9" fmla="*/ 2893696 h 2965098"/>
              <a:gd name="connsiteX10" fmla="*/ 1700359 w 6547658"/>
              <a:gd name="connsiteY10" fmla="*/ 1516045 h 2965098"/>
              <a:gd name="connsiteX11" fmla="*/ 0 w 6547658"/>
              <a:gd name="connsiteY11" fmla="*/ 1049558 h 2965098"/>
              <a:gd name="connsiteX0" fmla="*/ 0 w 6547658"/>
              <a:gd name="connsiteY0" fmla="*/ 1066796 h 2982336"/>
              <a:gd name="connsiteX1" fmla="*/ 1871695 w 6547658"/>
              <a:gd name="connsiteY1" fmla="*/ 1018717 h 2982336"/>
              <a:gd name="connsiteX2" fmla="*/ 2465857 w 6547658"/>
              <a:gd name="connsiteY2" fmla="*/ 655524 h 2982336"/>
              <a:gd name="connsiteX3" fmla="*/ 2673675 w 6547658"/>
              <a:gd name="connsiteY3" fmla="*/ 461563 h 2982336"/>
              <a:gd name="connsiteX4" fmla="*/ 3945302 w 6547658"/>
              <a:gd name="connsiteY4" fmla="*/ 46069 h 2982336"/>
              <a:gd name="connsiteX5" fmla="*/ 5042803 w 6547658"/>
              <a:gd name="connsiteY5" fmla="*/ 32070 h 2982336"/>
              <a:gd name="connsiteX6" fmla="*/ 6220439 w 6547658"/>
              <a:gd name="connsiteY6" fmla="*/ 406142 h 2982336"/>
              <a:gd name="connsiteX7" fmla="*/ 6538299 w 6547658"/>
              <a:gd name="connsiteY7" fmla="*/ 1796178 h 2982336"/>
              <a:gd name="connsiteX8" fmla="*/ 5984912 w 6547658"/>
              <a:gd name="connsiteY8" fmla="*/ 2733706 h 2982336"/>
              <a:gd name="connsiteX9" fmla="*/ 3934290 w 6547658"/>
              <a:gd name="connsiteY9" fmla="*/ 2910934 h 2982336"/>
              <a:gd name="connsiteX10" fmla="*/ 1700359 w 6547658"/>
              <a:gd name="connsiteY10" fmla="*/ 1533283 h 2982336"/>
              <a:gd name="connsiteX11" fmla="*/ 0 w 6547658"/>
              <a:gd name="connsiteY11" fmla="*/ 1066796 h 2982336"/>
              <a:gd name="connsiteX0" fmla="*/ 0 w 6547658"/>
              <a:gd name="connsiteY0" fmla="*/ 1066796 h 2982336"/>
              <a:gd name="connsiteX1" fmla="*/ 1871695 w 6547658"/>
              <a:gd name="connsiteY1" fmla="*/ 1018717 h 2982336"/>
              <a:gd name="connsiteX2" fmla="*/ 2438148 w 6547658"/>
              <a:gd name="connsiteY2" fmla="*/ 766361 h 2982336"/>
              <a:gd name="connsiteX3" fmla="*/ 2673675 w 6547658"/>
              <a:gd name="connsiteY3" fmla="*/ 461563 h 2982336"/>
              <a:gd name="connsiteX4" fmla="*/ 3945302 w 6547658"/>
              <a:gd name="connsiteY4" fmla="*/ 46069 h 2982336"/>
              <a:gd name="connsiteX5" fmla="*/ 5042803 w 6547658"/>
              <a:gd name="connsiteY5" fmla="*/ 32070 h 2982336"/>
              <a:gd name="connsiteX6" fmla="*/ 6220439 w 6547658"/>
              <a:gd name="connsiteY6" fmla="*/ 406142 h 2982336"/>
              <a:gd name="connsiteX7" fmla="*/ 6538299 w 6547658"/>
              <a:gd name="connsiteY7" fmla="*/ 1796178 h 2982336"/>
              <a:gd name="connsiteX8" fmla="*/ 5984912 w 6547658"/>
              <a:gd name="connsiteY8" fmla="*/ 2733706 h 2982336"/>
              <a:gd name="connsiteX9" fmla="*/ 3934290 w 6547658"/>
              <a:gd name="connsiteY9" fmla="*/ 2910934 h 2982336"/>
              <a:gd name="connsiteX10" fmla="*/ 1700359 w 6547658"/>
              <a:gd name="connsiteY10" fmla="*/ 1533283 h 2982336"/>
              <a:gd name="connsiteX11" fmla="*/ 0 w 6547658"/>
              <a:gd name="connsiteY11" fmla="*/ 1066796 h 2982336"/>
              <a:gd name="connsiteX0" fmla="*/ 0 w 6547658"/>
              <a:gd name="connsiteY0" fmla="*/ 1049559 h 2965099"/>
              <a:gd name="connsiteX1" fmla="*/ 1871695 w 6547658"/>
              <a:gd name="connsiteY1" fmla="*/ 1001480 h 2965099"/>
              <a:gd name="connsiteX2" fmla="*/ 2438148 w 6547658"/>
              <a:gd name="connsiteY2" fmla="*/ 749124 h 2965099"/>
              <a:gd name="connsiteX3" fmla="*/ 3144730 w 6547658"/>
              <a:gd name="connsiteY3" fmla="*/ 125672 h 2965099"/>
              <a:gd name="connsiteX4" fmla="*/ 3945302 w 6547658"/>
              <a:gd name="connsiteY4" fmla="*/ 28832 h 2965099"/>
              <a:gd name="connsiteX5" fmla="*/ 5042803 w 6547658"/>
              <a:gd name="connsiteY5" fmla="*/ 14833 h 2965099"/>
              <a:gd name="connsiteX6" fmla="*/ 6220439 w 6547658"/>
              <a:gd name="connsiteY6" fmla="*/ 388905 h 2965099"/>
              <a:gd name="connsiteX7" fmla="*/ 6538299 w 6547658"/>
              <a:gd name="connsiteY7" fmla="*/ 1778941 h 2965099"/>
              <a:gd name="connsiteX8" fmla="*/ 5984912 w 6547658"/>
              <a:gd name="connsiteY8" fmla="*/ 2716469 h 2965099"/>
              <a:gd name="connsiteX9" fmla="*/ 3934290 w 6547658"/>
              <a:gd name="connsiteY9" fmla="*/ 2893697 h 2965099"/>
              <a:gd name="connsiteX10" fmla="*/ 1700359 w 6547658"/>
              <a:gd name="connsiteY10" fmla="*/ 1516046 h 2965099"/>
              <a:gd name="connsiteX11" fmla="*/ 0 w 6547658"/>
              <a:gd name="connsiteY11" fmla="*/ 1049559 h 2965099"/>
              <a:gd name="connsiteX0" fmla="*/ 0 w 6547658"/>
              <a:gd name="connsiteY0" fmla="*/ 1049559 h 2965099"/>
              <a:gd name="connsiteX1" fmla="*/ 1871695 w 6547658"/>
              <a:gd name="connsiteY1" fmla="*/ 1001480 h 2965099"/>
              <a:gd name="connsiteX2" fmla="*/ 2438148 w 6547658"/>
              <a:gd name="connsiteY2" fmla="*/ 749124 h 2965099"/>
              <a:gd name="connsiteX3" fmla="*/ 2632112 w 6547658"/>
              <a:gd name="connsiteY3" fmla="*/ 375051 h 2965099"/>
              <a:gd name="connsiteX4" fmla="*/ 3144730 w 6547658"/>
              <a:gd name="connsiteY4" fmla="*/ 125672 h 2965099"/>
              <a:gd name="connsiteX5" fmla="*/ 3945302 w 6547658"/>
              <a:gd name="connsiteY5" fmla="*/ 28832 h 2965099"/>
              <a:gd name="connsiteX6" fmla="*/ 5042803 w 6547658"/>
              <a:gd name="connsiteY6" fmla="*/ 14833 h 2965099"/>
              <a:gd name="connsiteX7" fmla="*/ 6220439 w 6547658"/>
              <a:gd name="connsiteY7" fmla="*/ 388905 h 2965099"/>
              <a:gd name="connsiteX8" fmla="*/ 6538299 w 6547658"/>
              <a:gd name="connsiteY8" fmla="*/ 1778941 h 2965099"/>
              <a:gd name="connsiteX9" fmla="*/ 5984912 w 6547658"/>
              <a:gd name="connsiteY9" fmla="*/ 2716469 h 2965099"/>
              <a:gd name="connsiteX10" fmla="*/ 3934290 w 6547658"/>
              <a:gd name="connsiteY10" fmla="*/ 2893697 h 2965099"/>
              <a:gd name="connsiteX11" fmla="*/ 1700359 w 6547658"/>
              <a:gd name="connsiteY11" fmla="*/ 1516046 h 2965099"/>
              <a:gd name="connsiteX12" fmla="*/ 0 w 6547658"/>
              <a:gd name="connsiteY12" fmla="*/ 1049559 h 2965099"/>
              <a:gd name="connsiteX0" fmla="*/ 0 w 6547658"/>
              <a:gd name="connsiteY0" fmla="*/ 1049559 h 2965099"/>
              <a:gd name="connsiteX1" fmla="*/ 1871695 w 6547658"/>
              <a:gd name="connsiteY1" fmla="*/ 1001480 h 2965099"/>
              <a:gd name="connsiteX2" fmla="*/ 2368876 w 6547658"/>
              <a:gd name="connsiteY2" fmla="*/ 818397 h 2965099"/>
              <a:gd name="connsiteX3" fmla="*/ 2632112 w 6547658"/>
              <a:gd name="connsiteY3" fmla="*/ 375051 h 2965099"/>
              <a:gd name="connsiteX4" fmla="*/ 3144730 w 6547658"/>
              <a:gd name="connsiteY4" fmla="*/ 125672 h 2965099"/>
              <a:gd name="connsiteX5" fmla="*/ 3945302 w 6547658"/>
              <a:gd name="connsiteY5" fmla="*/ 28832 h 2965099"/>
              <a:gd name="connsiteX6" fmla="*/ 5042803 w 6547658"/>
              <a:gd name="connsiteY6" fmla="*/ 14833 h 2965099"/>
              <a:gd name="connsiteX7" fmla="*/ 6220439 w 6547658"/>
              <a:gd name="connsiteY7" fmla="*/ 388905 h 2965099"/>
              <a:gd name="connsiteX8" fmla="*/ 6538299 w 6547658"/>
              <a:gd name="connsiteY8" fmla="*/ 1778941 h 2965099"/>
              <a:gd name="connsiteX9" fmla="*/ 5984912 w 6547658"/>
              <a:gd name="connsiteY9" fmla="*/ 2716469 h 2965099"/>
              <a:gd name="connsiteX10" fmla="*/ 3934290 w 6547658"/>
              <a:gd name="connsiteY10" fmla="*/ 2893697 h 2965099"/>
              <a:gd name="connsiteX11" fmla="*/ 1700359 w 6547658"/>
              <a:gd name="connsiteY11" fmla="*/ 1516046 h 2965099"/>
              <a:gd name="connsiteX12" fmla="*/ 0 w 6547658"/>
              <a:gd name="connsiteY12" fmla="*/ 1049559 h 2965099"/>
              <a:gd name="connsiteX0" fmla="*/ 0 w 6547658"/>
              <a:gd name="connsiteY0" fmla="*/ 1049559 h 2965099"/>
              <a:gd name="connsiteX1" fmla="*/ 1830131 w 6547658"/>
              <a:gd name="connsiteY1" fmla="*/ 1153880 h 2965099"/>
              <a:gd name="connsiteX2" fmla="*/ 2368876 w 6547658"/>
              <a:gd name="connsiteY2" fmla="*/ 818397 h 2965099"/>
              <a:gd name="connsiteX3" fmla="*/ 2632112 w 6547658"/>
              <a:gd name="connsiteY3" fmla="*/ 375051 h 2965099"/>
              <a:gd name="connsiteX4" fmla="*/ 3144730 w 6547658"/>
              <a:gd name="connsiteY4" fmla="*/ 125672 h 2965099"/>
              <a:gd name="connsiteX5" fmla="*/ 3945302 w 6547658"/>
              <a:gd name="connsiteY5" fmla="*/ 28832 h 2965099"/>
              <a:gd name="connsiteX6" fmla="*/ 5042803 w 6547658"/>
              <a:gd name="connsiteY6" fmla="*/ 14833 h 2965099"/>
              <a:gd name="connsiteX7" fmla="*/ 6220439 w 6547658"/>
              <a:gd name="connsiteY7" fmla="*/ 388905 h 2965099"/>
              <a:gd name="connsiteX8" fmla="*/ 6538299 w 6547658"/>
              <a:gd name="connsiteY8" fmla="*/ 1778941 h 2965099"/>
              <a:gd name="connsiteX9" fmla="*/ 5984912 w 6547658"/>
              <a:gd name="connsiteY9" fmla="*/ 2716469 h 2965099"/>
              <a:gd name="connsiteX10" fmla="*/ 3934290 w 6547658"/>
              <a:gd name="connsiteY10" fmla="*/ 2893697 h 2965099"/>
              <a:gd name="connsiteX11" fmla="*/ 1700359 w 6547658"/>
              <a:gd name="connsiteY11" fmla="*/ 1516046 h 2965099"/>
              <a:gd name="connsiteX12" fmla="*/ 0 w 6547658"/>
              <a:gd name="connsiteY12" fmla="*/ 1049559 h 2965099"/>
              <a:gd name="connsiteX0" fmla="*/ 0 w 6547658"/>
              <a:gd name="connsiteY0" fmla="*/ 1049559 h 2965099"/>
              <a:gd name="connsiteX1" fmla="*/ 1830131 w 6547658"/>
              <a:gd name="connsiteY1" fmla="*/ 1153880 h 2965099"/>
              <a:gd name="connsiteX2" fmla="*/ 2161057 w 6547658"/>
              <a:gd name="connsiteY2" fmla="*/ 1123196 h 2965099"/>
              <a:gd name="connsiteX3" fmla="*/ 2368876 w 6547658"/>
              <a:gd name="connsiteY3" fmla="*/ 818397 h 2965099"/>
              <a:gd name="connsiteX4" fmla="*/ 2632112 w 6547658"/>
              <a:gd name="connsiteY4" fmla="*/ 375051 h 2965099"/>
              <a:gd name="connsiteX5" fmla="*/ 3144730 w 6547658"/>
              <a:gd name="connsiteY5" fmla="*/ 125672 h 2965099"/>
              <a:gd name="connsiteX6" fmla="*/ 3945302 w 6547658"/>
              <a:gd name="connsiteY6" fmla="*/ 28832 h 2965099"/>
              <a:gd name="connsiteX7" fmla="*/ 5042803 w 6547658"/>
              <a:gd name="connsiteY7" fmla="*/ 14833 h 2965099"/>
              <a:gd name="connsiteX8" fmla="*/ 6220439 w 6547658"/>
              <a:gd name="connsiteY8" fmla="*/ 388905 h 2965099"/>
              <a:gd name="connsiteX9" fmla="*/ 6538299 w 6547658"/>
              <a:gd name="connsiteY9" fmla="*/ 1778941 h 2965099"/>
              <a:gd name="connsiteX10" fmla="*/ 5984912 w 6547658"/>
              <a:gd name="connsiteY10" fmla="*/ 2716469 h 2965099"/>
              <a:gd name="connsiteX11" fmla="*/ 3934290 w 6547658"/>
              <a:gd name="connsiteY11" fmla="*/ 2893697 h 2965099"/>
              <a:gd name="connsiteX12" fmla="*/ 1700359 w 6547658"/>
              <a:gd name="connsiteY12" fmla="*/ 1516046 h 2965099"/>
              <a:gd name="connsiteX13" fmla="*/ 0 w 6547658"/>
              <a:gd name="connsiteY13" fmla="*/ 1049559 h 2965099"/>
              <a:gd name="connsiteX0" fmla="*/ 0 w 6547658"/>
              <a:gd name="connsiteY0" fmla="*/ 1049559 h 2965099"/>
              <a:gd name="connsiteX1" fmla="*/ 1830131 w 6547658"/>
              <a:gd name="connsiteY1" fmla="*/ 1153880 h 2965099"/>
              <a:gd name="connsiteX2" fmla="*/ 2161057 w 6547658"/>
              <a:gd name="connsiteY2" fmla="*/ 1123196 h 2965099"/>
              <a:gd name="connsiteX3" fmla="*/ 2452003 w 6547658"/>
              <a:gd name="connsiteY3" fmla="*/ 665997 h 2965099"/>
              <a:gd name="connsiteX4" fmla="*/ 2632112 w 6547658"/>
              <a:gd name="connsiteY4" fmla="*/ 375051 h 2965099"/>
              <a:gd name="connsiteX5" fmla="*/ 3144730 w 6547658"/>
              <a:gd name="connsiteY5" fmla="*/ 125672 h 2965099"/>
              <a:gd name="connsiteX6" fmla="*/ 3945302 w 6547658"/>
              <a:gd name="connsiteY6" fmla="*/ 28832 h 2965099"/>
              <a:gd name="connsiteX7" fmla="*/ 5042803 w 6547658"/>
              <a:gd name="connsiteY7" fmla="*/ 14833 h 2965099"/>
              <a:gd name="connsiteX8" fmla="*/ 6220439 w 6547658"/>
              <a:gd name="connsiteY8" fmla="*/ 388905 h 2965099"/>
              <a:gd name="connsiteX9" fmla="*/ 6538299 w 6547658"/>
              <a:gd name="connsiteY9" fmla="*/ 1778941 h 2965099"/>
              <a:gd name="connsiteX10" fmla="*/ 5984912 w 6547658"/>
              <a:gd name="connsiteY10" fmla="*/ 2716469 h 2965099"/>
              <a:gd name="connsiteX11" fmla="*/ 3934290 w 6547658"/>
              <a:gd name="connsiteY11" fmla="*/ 2893697 h 2965099"/>
              <a:gd name="connsiteX12" fmla="*/ 1700359 w 6547658"/>
              <a:gd name="connsiteY12" fmla="*/ 1516046 h 2965099"/>
              <a:gd name="connsiteX13" fmla="*/ 0 w 6547658"/>
              <a:gd name="connsiteY13" fmla="*/ 1049559 h 2965099"/>
              <a:gd name="connsiteX0" fmla="*/ 0 w 6547658"/>
              <a:gd name="connsiteY0" fmla="*/ 1049559 h 2965099"/>
              <a:gd name="connsiteX1" fmla="*/ 1830131 w 6547658"/>
              <a:gd name="connsiteY1" fmla="*/ 1153880 h 2965099"/>
              <a:gd name="connsiteX2" fmla="*/ 2258038 w 6547658"/>
              <a:gd name="connsiteY2" fmla="*/ 929232 h 2965099"/>
              <a:gd name="connsiteX3" fmla="*/ 2452003 w 6547658"/>
              <a:gd name="connsiteY3" fmla="*/ 665997 h 2965099"/>
              <a:gd name="connsiteX4" fmla="*/ 2632112 w 6547658"/>
              <a:gd name="connsiteY4" fmla="*/ 375051 h 2965099"/>
              <a:gd name="connsiteX5" fmla="*/ 3144730 w 6547658"/>
              <a:gd name="connsiteY5" fmla="*/ 125672 h 2965099"/>
              <a:gd name="connsiteX6" fmla="*/ 3945302 w 6547658"/>
              <a:gd name="connsiteY6" fmla="*/ 28832 h 2965099"/>
              <a:gd name="connsiteX7" fmla="*/ 5042803 w 6547658"/>
              <a:gd name="connsiteY7" fmla="*/ 14833 h 2965099"/>
              <a:gd name="connsiteX8" fmla="*/ 6220439 w 6547658"/>
              <a:gd name="connsiteY8" fmla="*/ 388905 h 2965099"/>
              <a:gd name="connsiteX9" fmla="*/ 6538299 w 6547658"/>
              <a:gd name="connsiteY9" fmla="*/ 1778941 h 2965099"/>
              <a:gd name="connsiteX10" fmla="*/ 5984912 w 6547658"/>
              <a:gd name="connsiteY10" fmla="*/ 2716469 h 2965099"/>
              <a:gd name="connsiteX11" fmla="*/ 3934290 w 6547658"/>
              <a:gd name="connsiteY11" fmla="*/ 2893697 h 2965099"/>
              <a:gd name="connsiteX12" fmla="*/ 1700359 w 6547658"/>
              <a:gd name="connsiteY12" fmla="*/ 1516046 h 2965099"/>
              <a:gd name="connsiteX13" fmla="*/ 0 w 6547658"/>
              <a:gd name="connsiteY13" fmla="*/ 1049559 h 2965099"/>
              <a:gd name="connsiteX0" fmla="*/ 0 w 6547658"/>
              <a:gd name="connsiteY0" fmla="*/ 1082090 h 2997630"/>
              <a:gd name="connsiteX1" fmla="*/ 1830131 w 6547658"/>
              <a:gd name="connsiteY1" fmla="*/ 1186411 h 2997630"/>
              <a:gd name="connsiteX2" fmla="*/ 2258038 w 6547658"/>
              <a:gd name="connsiteY2" fmla="*/ 961763 h 2997630"/>
              <a:gd name="connsiteX3" fmla="*/ 2452003 w 6547658"/>
              <a:gd name="connsiteY3" fmla="*/ 698528 h 2997630"/>
              <a:gd name="connsiteX4" fmla="*/ 2632112 w 6547658"/>
              <a:gd name="connsiteY4" fmla="*/ 407582 h 2997630"/>
              <a:gd name="connsiteX5" fmla="*/ 3144730 w 6547658"/>
              <a:gd name="connsiteY5" fmla="*/ 158203 h 2997630"/>
              <a:gd name="connsiteX6" fmla="*/ 4194684 w 6547658"/>
              <a:gd name="connsiteY6" fmla="*/ 5945 h 2997630"/>
              <a:gd name="connsiteX7" fmla="*/ 5042803 w 6547658"/>
              <a:gd name="connsiteY7" fmla="*/ 47364 h 2997630"/>
              <a:gd name="connsiteX8" fmla="*/ 6220439 w 6547658"/>
              <a:gd name="connsiteY8" fmla="*/ 421436 h 2997630"/>
              <a:gd name="connsiteX9" fmla="*/ 6538299 w 6547658"/>
              <a:gd name="connsiteY9" fmla="*/ 1811472 h 2997630"/>
              <a:gd name="connsiteX10" fmla="*/ 5984912 w 6547658"/>
              <a:gd name="connsiteY10" fmla="*/ 2749000 h 2997630"/>
              <a:gd name="connsiteX11" fmla="*/ 3934290 w 6547658"/>
              <a:gd name="connsiteY11" fmla="*/ 2926228 h 2997630"/>
              <a:gd name="connsiteX12" fmla="*/ 1700359 w 6547658"/>
              <a:gd name="connsiteY12" fmla="*/ 1548577 h 2997630"/>
              <a:gd name="connsiteX13" fmla="*/ 0 w 6547658"/>
              <a:gd name="connsiteY13" fmla="*/ 1082090 h 2997630"/>
              <a:gd name="connsiteX0" fmla="*/ 0 w 6547658"/>
              <a:gd name="connsiteY0" fmla="*/ 1082090 h 2980751"/>
              <a:gd name="connsiteX1" fmla="*/ 1830131 w 6547658"/>
              <a:gd name="connsiteY1" fmla="*/ 1186411 h 2980751"/>
              <a:gd name="connsiteX2" fmla="*/ 2258038 w 6547658"/>
              <a:gd name="connsiteY2" fmla="*/ 961763 h 2980751"/>
              <a:gd name="connsiteX3" fmla="*/ 2452003 w 6547658"/>
              <a:gd name="connsiteY3" fmla="*/ 698528 h 2980751"/>
              <a:gd name="connsiteX4" fmla="*/ 2632112 w 6547658"/>
              <a:gd name="connsiteY4" fmla="*/ 407582 h 2980751"/>
              <a:gd name="connsiteX5" fmla="*/ 3144730 w 6547658"/>
              <a:gd name="connsiteY5" fmla="*/ 158203 h 2980751"/>
              <a:gd name="connsiteX6" fmla="*/ 4194684 w 6547658"/>
              <a:gd name="connsiteY6" fmla="*/ 5945 h 2980751"/>
              <a:gd name="connsiteX7" fmla="*/ 5042803 w 6547658"/>
              <a:gd name="connsiteY7" fmla="*/ 47364 h 2980751"/>
              <a:gd name="connsiteX8" fmla="*/ 6220439 w 6547658"/>
              <a:gd name="connsiteY8" fmla="*/ 421436 h 2980751"/>
              <a:gd name="connsiteX9" fmla="*/ 6538299 w 6547658"/>
              <a:gd name="connsiteY9" fmla="*/ 1811472 h 2980751"/>
              <a:gd name="connsiteX10" fmla="*/ 5984912 w 6547658"/>
              <a:gd name="connsiteY10" fmla="*/ 2749000 h 2980751"/>
              <a:gd name="connsiteX11" fmla="*/ 3934290 w 6547658"/>
              <a:gd name="connsiteY11" fmla="*/ 2926228 h 2980751"/>
              <a:gd name="connsiteX12" fmla="*/ 2105639 w 6547658"/>
              <a:gd name="connsiteY12" fmla="*/ 2028564 h 2980751"/>
              <a:gd name="connsiteX13" fmla="*/ 1700359 w 6547658"/>
              <a:gd name="connsiteY13" fmla="*/ 1548577 h 2980751"/>
              <a:gd name="connsiteX14" fmla="*/ 0 w 6547658"/>
              <a:gd name="connsiteY14" fmla="*/ 1082090 h 2980751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258038 w 6547658"/>
              <a:gd name="connsiteY2" fmla="*/ 961763 h 2943823"/>
              <a:gd name="connsiteX3" fmla="*/ 2452003 w 6547658"/>
              <a:gd name="connsiteY3" fmla="*/ 698528 h 2943823"/>
              <a:gd name="connsiteX4" fmla="*/ 2632112 w 6547658"/>
              <a:gd name="connsiteY4" fmla="*/ 407582 h 2943823"/>
              <a:gd name="connsiteX5" fmla="*/ 3144730 w 6547658"/>
              <a:gd name="connsiteY5" fmla="*/ 158203 h 2943823"/>
              <a:gd name="connsiteX6" fmla="*/ 4194684 w 6547658"/>
              <a:gd name="connsiteY6" fmla="*/ 5945 h 2943823"/>
              <a:gd name="connsiteX7" fmla="*/ 5042803 w 6547658"/>
              <a:gd name="connsiteY7" fmla="*/ 47364 h 2943823"/>
              <a:gd name="connsiteX8" fmla="*/ 6220439 w 6547658"/>
              <a:gd name="connsiteY8" fmla="*/ 421436 h 2943823"/>
              <a:gd name="connsiteX9" fmla="*/ 6538299 w 6547658"/>
              <a:gd name="connsiteY9" fmla="*/ 1811472 h 2943823"/>
              <a:gd name="connsiteX10" fmla="*/ 5984912 w 6547658"/>
              <a:gd name="connsiteY10" fmla="*/ 2749000 h 2943823"/>
              <a:gd name="connsiteX11" fmla="*/ 3934290 w 6547658"/>
              <a:gd name="connsiteY11" fmla="*/ 2926228 h 2943823"/>
              <a:gd name="connsiteX12" fmla="*/ 2632111 w 6547658"/>
              <a:gd name="connsiteY12" fmla="*/ 2721292 h 2943823"/>
              <a:gd name="connsiteX13" fmla="*/ 2105639 w 6547658"/>
              <a:gd name="connsiteY13" fmla="*/ 2028564 h 2943823"/>
              <a:gd name="connsiteX14" fmla="*/ 1700359 w 6547658"/>
              <a:gd name="connsiteY14" fmla="*/ 1548577 h 2943823"/>
              <a:gd name="connsiteX15" fmla="*/ 0 w 6547658"/>
              <a:gd name="connsiteY15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258038 w 6547658"/>
              <a:gd name="connsiteY2" fmla="*/ 961763 h 2943823"/>
              <a:gd name="connsiteX3" fmla="*/ 2452003 w 6547658"/>
              <a:gd name="connsiteY3" fmla="*/ 698528 h 2943823"/>
              <a:gd name="connsiteX4" fmla="*/ 2632112 w 6547658"/>
              <a:gd name="connsiteY4" fmla="*/ 407582 h 2943823"/>
              <a:gd name="connsiteX5" fmla="*/ 3144730 w 6547658"/>
              <a:gd name="connsiteY5" fmla="*/ 158203 h 2943823"/>
              <a:gd name="connsiteX6" fmla="*/ 4194684 w 6547658"/>
              <a:gd name="connsiteY6" fmla="*/ 5945 h 2943823"/>
              <a:gd name="connsiteX7" fmla="*/ 5042803 w 6547658"/>
              <a:gd name="connsiteY7" fmla="*/ 47364 h 2943823"/>
              <a:gd name="connsiteX8" fmla="*/ 6220439 w 6547658"/>
              <a:gd name="connsiteY8" fmla="*/ 421436 h 2943823"/>
              <a:gd name="connsiteX9" fmla="*/ 6538299 w 6547658"/>
              <a:gd name="connsiteY9" fmla="*/ 1811472 h 2943823"/>
              <a:gd name="connsiteX10" fmla="*/ 5984912 w 6547658"/>
              <a:gd name="connsiteY10" fmla="*/ 2749000 h 2943823"/>
              <a:gd name="connsiteX11" fmla="*/ 3934290 w 6547658"/>
              <a:gd name="connsiteY11" fmla="*/ 2926228 h 2943823"/>
              <a:gd name="connsiteX12" fmla="*/ 2632111 w 6547658"/>
              <a:gd name="connsiteY12" fmla="*/ 2721292 h 2943823"/>
              <a:gd name="connsiteX13" fmla="*/ 2105639 w 6547658"/>
              <a:gd name="connsiteY13" fmla="*/ 2028564 h 2943823"/>
              <a:gd name="connsiteX14" fmla="*/ 1700359 w 6547658"/>
              <a:gd name="connsiteY14" fmla="*/ 1548577 h 2943823"/>
              <a:gd name="connsiteX15" fmla="*/ 0 w 6547658"/>
              <a:gd name="connsiteY15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258038 w 6547658"/>
              <a:gd name="connsiteY2" fmla="*/ 961763 h 2943823"/>
              <a:gd name="connsiteX3" fmla="*/ 2452003 w 6547658"/>
              <a:gd name="connsiteY3" fmla="*/ 698528 h 2943823"/>
              <a:gd name="connsiteX4" fmla="*/ 2632112 w 6547658"/>
              <a:gd name="connsiteY4" fmla="*/ 407582 h 2943823"/>
              <a:gd name="connsiteX5" fmla="*/ 3144730 w 6547658"/>
              <a:gd name="connsiteY5" fmla="*/ 158203 h 2943823"/>
              <a:gd name="connsiteX6" fmla="*/ 4194684 w 6547658"/>
              <a:gd name="connsiteY6" fmla="*/ 5945 h 2943823"/>
              <a:gd name="connsiteX7" fmla="*/ 5042803 w 6547658"/>
              <a:gd name="connsiteY7" fmla="*/ 47364 h 2943823"/>
              <a:gd name="connsiteX8" fmla="*/ 6220439 w 6547658"/>
              <a:gd name="connsiteY8" fmla="*/ 421436 h 2943823"/>
              <a:gd name="connsiteX9" fmla="*/ 6538299 w 6547658"/>
              <a:gd name="connsiteY9" fmla="*/ 1811472 h 2943823"/>
              <a:gd name="connsiteX10" fmla="*/ 5984912 w 6547658"/>
              <a:gd name="connsiteY10" fmla="*/ 2749000 h 2943823"/>
              <a:gd name="connsiteX11" fmla="*/ 3934290 w 6547658"/>
              <a:gd name="connsiteY11" fmla="*/ 2926228 h 2943823"/>
              <a:gd name="connsiteX12" fmla="*/ 2632111 w 6547658"/>
              <a:gd name="connsiteY12" fmla="*/ 2721292 h 2943823"/>
              <a:gd name="connsiteX13" fmla="*/ 2105639 w 6547658"/>
              <a:gd name="connsiteY13" fmla="*/ 2028564 h 2943823"/>
              <a:gd name="connsiteX14" fmla="*/ 1700359 w 6547658"/>
              <a:gd name="connsiteY14" fmla="*/ 1548577 h 2943823"/>
              <a:gd name="connsiteX15" fmla="*/ 0 w 6547658"/>
              <a:gd name="connsiteY15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258038 w 6547658"/>
              <a:gd name="connsiteY2" fmla="*/ 961763 h 2943823"/>
              <a:gd name="connsiteX3" fmla="*/ 2452003 w 6547658"/>
              <a:gd name="connsiteY3" fmla="*/ 698528 h 2943823"/>
              <a:gd name="connsiteX4" fmla="*/ 2632112 w 6547658"/>
              <a:gd name="connsiteY4" fmla="*/ 407582 h 2943823"/>
              <a:gd name="connsiteX5" fmla="*/ 3144730 w 6547658"/>
              <a:gd name="connsiteY5" fmla="*/ 158203 h 2943823"/>
              <a:gd name="connsiteX6" fmla="*/ 4194684 w 6547658"/>
              <a:gd name="connsiteY6" fmla="*/ 5945 h 2943823"/>
              <a:gd name="connsiteX7" fmla="*/ 5042803 w 6547658"/>
              <a:gd name="connsiteY7" fmla="*/ 47364 h 2943823"/>
              <a:gd name="connsiteX8" fmla="*/ 6220439 w 6547658"/>
              <a:gd name="connsiteY8" fmla="*/ 421436 h 2943823"/>
              <a:gd name="connsiteX9" fmla="*/ 6538299 w 6547658"/>
              <a:gd name="connsiteY9" fmla="*/ 1811472 h 2943823"/>
              <a:gd name="connsiteX10" fmla="*/ 5984912 w 6547658"/>
              <a:gd name="connsiteY10" fmla="*/ 2749000 h 2943823"/>
              <a:gd name="connsiteX11" fmla="*/ 3934290 w 6547658"/>
              <a:gd name="connsiteY11" fmla="*/ 2926228 h 2943823"/>
              <a:gd name="connsiteX12" fmla="*/ 2632111 w 6547658"/>
              <a:gd name="connsiteY12" fmla="*/ 2721292 h 2943823"/>
              <a:gd name="connsiteX13" fmla="*/ 2105639 w 6547658"/>
              <a:gd name="connsiteY13" fmla="*/ 2028564 h 2943823"/>
              <a:gd name="connsiteX14" fmla="*/ 1700359 w 6547658"/>
              <a:gd name="connsiteY14" fmla="*/ 1548577 h 2943823"/>
              <a:gd name="connsiteX15" fmla="*/ 0 w 6547658"/>
              <a:gd name="connsiteY15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258038 w 6547658"/>
              <a:gd name="connsiteY2" fmla="*/ 961763 h 2943823"/>
              <a:gd name="connsiteX3" fmla="*/ 2452003 w 6547658"/>
              <a:gd name="connsiteY3" fmla="*/ 698528 h 2943823"/>
              <a:gd name="connsiteX4" fmla="*/ 2632112 w 6547658"/>
              <a:gd name="connsiteY4" fmla="*/ 407582 h 2943823"/>
              <a:gd name="connsiteX5" fmla="*/ 3144730 w 6547658"/>
              <a:gd name="connsiteY5" fmla="*/ 158203 h 2943823"/>
              <a:gd name="connsiteX6" fmla="*/ 4194684 w 6547658"/>
              <a:gd name="connsiteY6" fmla="*/ 5945 h 2943823"/>
              <a:gd name="connsiteX7" fmla="*/ 5042803 w 6547658"/>
              <a:gd name="connsiteY7" fmla="*/ 47364 h 2943823"/>
              <a:gd name="connsiteX8" fmla="*/ 6220439 w 6547658"/>
              <a:gd name="connsiteY8" fmla="*/ 421436 h 2943823"/>
              <a:gd name="connsiteX9" fmla="*/ 6538299 w 6547658"/>
              <a:gd name="connsiteY9" fmla="*/ 1811472 h 2943823"/>
              <a:gd name="connsiteX10" fmla="*/ 5984912 w 6547658"/>
              <a:gd name="connsiteY10" fmla="*/ 2749000 h 2943823"/>
              <a:gd name="connsiteX11" fmla="*/ 3934290 w 6547658"/>
              <a:gd name="connsiteY11" fmla="*/ 2926228 h 2943823"/>
              <a:gd name="connsiteX12" fmla="*/ 2632111 w 6547658"/>
              <a:gd name="connsiteY12" fmla="*/ 2721292 h 2943823"/>
              <a:gd name="connsiteX13" fmla="*/ 2105639 w 6547658"/>
              <a:gd name="connsiteY13" fmla="*/ 2028564 h 2943823"/>
              <a:gd name="connsiteX14" fmla="*/ 1700359 w 6547658"/>
              <a:gd name="connsiteY14" fmla="*/ 1548577 h 2943823"/>
              <a:gd name="connsiteX15" fmla="*/ 0 w 6547658"/>
              <a:gd name="connsiteY15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258038 w 6547658"/>
              <a:gd name="connsiteY2" fmla="*/ 961763 h 2943823"/>
              <a:gd name="connsiteX3" fmla="*/ 2452003 w 6547658"/>
              <a:gd name="connsiteY3" fmla="*/ 698528 h 2943823"/>
              <a:gd name="connsiteX4" fmla="*/ 2632112 w 6547658"/>
              <a:gd name="connsiteY4" fmla="*/ 407582 h 2943823"/>
              <a:gd name="connsiteX5" fmla="*/ 3144730 w 6547658"/>
              <a:gd name="connsiteY5" fmla="*/ 158203 h 2943823"/>
              <a:gd name="connsiteX6" fmla="*/ 4194684 w 6547658"/>
              <a:gd name="connsiteY6" fmla="*/ 5945 h 2943823"/>
              <a:gd name="connsiteX7" fmla="*/ 5042803 w 6547658"/>
              <a:gd name="connsiteY7" fmla="*/ 47364 h 2943823"/>
              <a:gd name="connsiteX8" fmla="*/ 6220439 w 6547658"/>
              <a:gd name="connsiteY8" fmla="*/ 421436 h 2943823"/>
              <a:gd name="connsiteX9" fmla="*/ 6538299 w 6547658"/>
              <a:gd name="connsiteY9" fmla="*/ 1811472 h 2943823"/>
              <a:gd name="connsiteX10" fmla="*/ 5984912 w 6547658"/>
              <a:gd name="connsiteY10" fmla="*/ 2749000 h 2943823"/>
              <a:gd name="connsiteX11" fmla="*/ 3934290 w 6547658"/>
              <a:gd name="connsiteY11" fmla="*/ 2926228 h 2943823"/>
              <a:gd name="connsiteX12" fmla="*/ 2632111 w 6547658"/>
              <a:gd name="connsiteY12" fmla="*/ 2721292 h 2943823"/>
              <a:gd name="connsiteX13" fmla="*/ 2105639 w 6547658"/>
              <a:gd name="connsiteY13" fmla="*/ 2028564 h 2943823"/>
              <a:gd name="connsiteX14" fmla="*/ 1700359 w 6547658"/>
              <a:gd name="connsiteY14" fmla="*/ 1548577 h 2943823"/>
              <a:gd name="connsiteX15" fmla="*/ 0 w 6547658"/>
              <a:gd name="connsiteY15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258038 w 6547658"/>
              <a:gd name="connsiteY2" fmla="*/ 961763 h 2943823"/>
              <a:gd name="connsiteX3" fmla="*/ 2452003 w 6547658"/>
              <a:gd name="connsiteY3" fmla="*/ 698528 h 2943823"/>
              <a:gd name="connsiteX4" fmla="*/ 2632112 w 6547658"/>
              <a:gd name="connsiteY4" fmla="*/ 407582 h 2943823"/>
              <a:gd name="connsiteX5" fmla="*/ 3144730 w 6547658"/>
              <a:gd name="connsiteY5" fmla="*/ 158203 h 2943823"/>
              <a:gd name="connsiteX6" fmla="*/ 4194684 w 6547658"/>
              <a:gd name="connsiteY6" fmla="*/ 5945 h 2943823"/>
              <a:gd name="connsiteX7" fmla="*/ 5042803 w 6547658"/>
              <a:gd name="connsiteY7" fmla="*/ 47364 h 2943823"/>
              <a:gd name="connsiteX8" fmla="*/ 6220439 w 6547658"/>
              <a:gd name="connsiteY8" fmla="*/ 421436 h 2943823"/>
              <a:gd name="connsiteX9" fmla="*/ 6538299 w 6547658"/>
              <a:gd name="connsiteY9" fmla="*/ 1811472 h 2943823"/>
              <a:gd name="connsiteX10" fmla="*/ 5984912 w 6547658"/>
              <a:gd name="connsiteY10" fmla="*/ 2749000 h 2943823"/>
              <a:gd name="connsiteX11" fmla="*/ 3934290 w 6547658"/>
              <a:gd name="connsiteY11" fmla="*/ 2926228 h 2943823"/>
              <a:gd name="connsiteX12" fmla="*/ 2632111 w 6547658"/>
              <a:gd name="connsiteY12" fmla="*/ 2721292 h 2943823"/>
              <a:gd name="connsiteX13" fmla="*/ 2188767 w 6547658"/>
              <a:gd name="connsiteY13" fmla="*/ 2153255 h 2943823"/>
              <a:gd name="connsiteX14" fmla="*/ 1700359 w 6547658"/>
              <a:gd name="connsiteY14" fmla="*/ 1548577 h 2943823"/>
              <a:gd name="connsiteX15" fmla="*/ 0 w 6547658"/>
              <a:gd name="connsiteY15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258038 w 6547658"/>
              <a:gd name="connsiteY2" fmla="*/ 961763 h 2943823"/>
              <a:gd name="connsiteX3" fmla="*/ 2452003 w 6547658"/>
              <a:gd name="connsiteY3" fmla="*/ 698528 h 2943823"/>
              <a:gd name="connsiteX4" fmla="*/ 2632112 w 6547658"/>
              <a:gd name="connsiteY4" fmla="*/ 407582 h 2943823"/>
              <a:gd name="connsiteX5" fmla="*/ 3144730 w 6547658"/>
              <a:gd name="connsiteY5" fmla="*/ 158203 h 2943823"/>
              <a:gd name="connsiteX6" fmla="*/ 4194684 w 6547658"/>
              <a:gd name="connsiteY6" fmla="*/ 5945 h 2943823"/>
              <a:gd name="connsiteX7" fmla="*/ 5042803 w 6547658"/>
              <a:gd name="connsiteY7" fmla="*/ 47364 h 2943823"/>
              <a:gd name="connsiteX8" fmla="*/ 6220439 w 6547658"/>
              <a:gd name="connsiteY8" fmla="*/ 421436 h 2943823"/>
              <a:gd name="connsiteX9" fmla="*/ 6538299 w 6547658"/>
              <a:gd name="connsiteY9" fmla="*/ 1811472 h 2943823"/>
              <a:gd name="connsiteX10" fmla="*/ 5984912 w 6547658"/>
              <a:gd name="connsiteY10" fmla="*/ 2749000 h 2943823"/>
              <a:gd name="connsiteX11" fmla="*/ 3934290 w 6547658"/>
              <a:gd name="connsiteY11" fmla="*/ 2926228 h 2943823"/>
              <a:gd name="connsiteX12" fmla="*/ 2632111 w 6547658"/>
              <a:gd name="connsiteY12" fmla="*/ 2721292 h 2943823"/>
              <a:gd name="connsiteX13" fmla="*/ 2188767 w 6547658"/>
              <a:gd name="connsiteY13" fmla="*/ 2153255 h 2943823"/>
              <a:gd name="connsiteX14" fmla="*/ 1700359 w 6547658"/>
              <a:gd name="connsiteY14" fmla="*/ 1548577 h 2943823"/>
              <a:gd name="connsiteX15" fmla="*/ 0 w 6547658"/>
              <a:gd name="connsiteY15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258038 w 6547658"/>
              <a:gd name="connsiteY2" fmla="*/ 961763 h 2943823"/>
              <a:gd name="connsiteX3" fmla="*/ 2452003 w 6547658"/>
              <a:gd name="connsiteY3" fmla="*/ 698528 h 2943823"/>
              <a:gd name="connsiteX4" fmla="*/ 2632112 w 6547658"/>
              <a:gd name="connsiteY4" fmla="*/ 407582 h 2943823"/>
              <a:gd name="connsiteX5" fmla="*/ 3144730 w 6547658"/>
              <a:gd name="connsiteY5" fmla="*/ 158203 h 2943823"/>
              <a:gd name="connsiteX6" fmla="*/ 4194684 w 6547658"/>
              <a:gd name="connsiteY6" fmla="*/ 5945 h 2943823"/>
              <a:gd name="connsiteX7" fmla="*/ 5042803 w 6547658"/>
              <a:gd name="connsiteY7" fmla="*/ 47364 h 2943823"/>
              <a:gd name="connsiteX8" fmla="*/ 6220439 w 6547658"/>
              <a:gd name="connsiteY8" fmla="*/ 421436 h 2943823"/>
              <a:gd name="connsiteX9" fmla="*/ 6538299 w 6547658"/>
              <a:gd name="connsiteY9" fmla="*/ 1811472 h 2943823"/>
              <a:gd name="connsiteX10" fmla="*/ 5984912 w 6547658"/>
              <a:gd name="connsiteY10" fmla="*/ 2749000 h 2943823"/>
              <a:gd name="connsiteX11" fmla="*/ 3934290 w 6547658"/>
              <a:gd name="connsiteY11" fmla="*/ 2926228 h 2943823"/>
              <a:gd name="connsiteX12" fmla="*/ 2632111 w 6547658"/>
              <a:gd name="connsiteY12" fmla="*/ 2721292 h 2943823"/>
              <a:gd name="connsiteX13" fmla="*/ 2410438 w 6547658"/>
              <a:gd name="connsiteY13" fmla="*/ 2555038 h 2943823"/>
              <a:gd name="connsiteX14" fmla="*/ 2188767 w 6547658"/>
              <a:gd name="connsiteY14" fmla="*/ 2153255 h 2943823"/>
              <a:gd name="connsiteX15" fmla="*/ 1700359 w 6547658"/>
              <a:gd name="connsiteY15" fmla="*/ 1548577 h 2943823"/>
              <a:gd name="connsiteX16" fmla="*/ 0 w 6547658"/>
              <a:gd name="connsiteY16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452003 w 6547658"/>
              <a:gd name="connsiteY2" fmla="*/ 698528 h 2943823"/>
              <a:gd name="connsiteX3" fmla="*/ 2632112 w 6547658"/>
              <a:gd name="connsiteY3" fmla="*/ 407582 h 2943823"/>
              <a:gd name="connsiteX4" fmla="*/ 3144730 w 6547658"/>
              <a:gd name="connsiteY4" fmla="*/ 158203 h 2943823"/>
              <a:gd name="connsiteX5" fmla="*/ 4194684 w 6547658"/>
              <a:gd name="connsiteY5" fmla="*/ 5945 h 2943823"/>
              <a:gd name="connsiteX6" fmla="*/ 5042803 w 6547658"/>
              <a:gd name="connsiteY6" fmla="*/ 47364 h 2943823"/>
              <a:gd name="connsiteX7" fmla="*/ 6220439 w 6547658"/>
              <a:gd name="connsiteY7" fmla="*/ 421436 h 2943823"/>
              <a:gd name="connsiteX8" fmla="*/ 6538299 w 6547658"/>
              <a:gd name="connsiteY8" fmla="*/ 1811472 h 2943823"/>
              <a:gd name="connsiteX9" fmla="*/ 5984912 w 6547658"/>
              <a:gd name="connsiteY9" fmla="*/ 2749000 h 2943823"/>
              <a:gd name="connsiteX10" fmla="*/ 3934290 w 6547658"/>
              <a:gd name="connsiteY10" fmla="*/ 2926228 h 2943823"/>
              <a:gd name="connsiteX11" fmla="*/ 2632111 w 6547658"/>
              <a:gd name="connsiteY11" fmla="*/ 2721292 h 2943823"/>
              <a:gd name="connsiteX12" fmla="*/ 2410438 w 6547658"/>
              <a:gd name="connsiteY12" fmla="*/ 2555038 h 2943823"/>
              <a:gd name="connsiteX13" fmla="*/ 2188767 w 6547658"/>
              <a:gd name="connsiteY13" fmla="*/ 2153255 h 2943823"/>
              <a:gd name="connsiteX14" fmla="*/ 1700359 w 6547658"/>
              <a:gd name="connsiteY14" fmla="*/ 1548577 h 2943823"/>
              <a:gd name="connsiteX15" fmla="*/ 0 w 6547658"/>
              <a:gd name="connsiteY15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368876 w 6547658"/>
              <a:gd name="connsiteY2" fmla="*/ 799179 h 2943823"/>
              <a:gd name="connsiteX3" fmla="*/ 2632112 w 6547658"/>
              <a:gd name="connsiteY3" fmla="*/ 407582 h 2943823"/>
              <a:gd name="connsiteX4" fmla="*/ 3144730 w 6547658"/>
              <a:gd name="connsiteY4" fmla="*/ 158203 h 2943823"/>
              <a:gd name="connsiteX5" fmla="*/ 4194684 w 6547658"/>
              <a:gd name="connsiteY5" fmla="*/ 5945 h 2943823"/>
              <a:gd name="connsiteX6" fmla="*/ 5042803 w 6547658"/>
              <a:gd name="connsiteY6" fmla="*/ 47364 h 2943823"/>
              <a:gd name="connsiteX7" fmla="*/ 6220439 w 6547658"/>
              <a:gd name="connsiteY7" fmla="*/ 421436 h 2943823"/>
              <a:gd name="connsiteX8" fmla="*/ 6538299 w 6547658"/>
              <a:gd name="connsiteY8" fmla="*/ 1811472 h 2943823"/>
              <a:gd name="connsiteX9" fmla="*/ 5984912 w 6547658"/>
              <a:gd name="connsiteY9" fmla="*/ 2749000 h 2943823"/>
              <a:gd name="connsiteX10" fmla="*/ 3934290 w 6547658"/>
              <a:gd name="connsiteY10" fmla="*/ 2926228 h 2943823"/>
              <a:gd name="connsiteX11" fmla="*/ 2632111 w 6547658"/>
              <a:gd name="connsiteY11" fmla="*/ 2721292 h 2943823"/>
              <a:gd name="connsiteX12" fmla="*/ 2410438 w 6547658"/>
              <a:gd name="connsiteY12" fmla="*/ 2555038 h 2943823"/>
              <a:gd name="connsiteX13" fmla="*/ 2188767 w 6547658"/>
              <a:gd name="connsiteY13" fmla="*/ 2153255 h 2943823"/>
              <a:gd name="connsiteX14" fmla="*/ 1700359 w 6547658"/>
              <a:gd name="connsiteY14" fmla="*/ 1548577 h 2943823"/>
              <a:gd name="connsiteX15" fmla="*/ 0 w 6547658"/>
              <a:gd name="connsiteY15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368876 w 6547658"/>
              <a:gd name="connsiteY2" fmla="*/ 799179 h 2943823"/>
              <a:gd name="connsiteX3" fmla="*/ 2632112 w 6547658"/>
              <a:gd name="connsiteY3" fmla="*/ 407582 h 2943823"/>
              <a:gd name="connsiteX4" fmla="*/ 3144730 w 6547658"/>
              <a:gd name="connsiteY4" fmla="*/ 158203 h 2943823"/>
              <a:gd name="connsiteX5" fmla="*/ 4194684 w 6547658"/>
              <a:gd name="connsiteY5" fmla="*/ 5945 h 2943823"/>
              <a:gd name="connsiteX6" fmla="*/ 5042803 w 6547658"/>
              <a:gd name="connsiteY6" fmla="*/ 47364 h 2943823"/>
              <a:gd name="connsiteX7" fmla="*/ 6220439 w 6547658"/>
              <a:gd name="connsiteY7" fmla="*/ 421436 h 2943823"/>
              <a:gd name="connsiteX8" fmla="*/ 6538299 w 6547658"/>
              <a:gd name="connsiteY8" fmla="*/ 1811472 h 2943823"/>
              <a:gd name="connsiteX9" fmla="*/ 5984912 w 6547658"/>
              <a:gd name="connsiteY9" fmla="*/ 2749000 h 2943823"/>
              <a:gd name="connsiteX10" fmla="*/ 3934290 w 6547658"/>
              <a:gd name="connsiteY10" fmla="*/ 2926228 h 2943823"/>
              <a:gd name="connsiteX11" fmla="*/ 2632111 w 6547658"/>
              <a:gd name="connsiteY11" fmla="*/ 2721292 h 2943823"/>
              <a:gd name="connsiteX12" fmla="*/ 2188767 w 6547658"/>
              <a:gd name="connsiteY12" fmla="*/ 2153255 h 2943823"/>
              <a:gd name="connsiteX13" fmla="*/ 1700359 w 6547658"/>
              <a:gd name="connsiteY13" fmla="*/ 1548577 h 2943823"/>
              <a:gd name="connsiteX14" fmla="*/ 0 w 6547658"/>
              <a:gd name="connsiteY14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368876 w 6547658"/>
              <a:gd name="connsiteY2" fmla="*/ 799179 h 2943823"/>
              <a:gd name="connsiteX3" fmla="*/ 2632112 w 6547658"/>
              <a:gd name="connsiteY3" fmla="*/ 407582 h 2943823"/>
              <a:gd name="connsiteX4" fmla="*/ 3144730 w 6547658"/>
              <a:gd name="connsiteY4" fmla="*/ 158203 h 2943823"/>
              <a:gd name="connsiteX5" fmla="*/ 4194684 w 6547658"/>
              <a:gd name="connsiteY5" fmla="*/ 5945 h 2943823"/>
              <a:gd name="connsiteX6" fmla="*/ 5042803 w 6547658"/>
              <a:gd name="connsiteY6" fmla="*/ 47364 h 2943823"/>
              <a:gd name="connsiteX7" fmla="*/ 6220439 w 6547658"/>
              <a:gd name="connsiteY7" fmla="*/ 421436 h 2943823"/>
              <a:gd name="connsiteX8" fmla="*/ 6538299 w 6547658"/>
              <a:gd name="connsiteY8" fmla="*/ 1811472 h 2943823"/>
              <a:gd name="connsiteX9" fmla="*/ 5984912 w 6547658"/>
              <a:gd name="connsiteY9" fmla="*/ 2749000 h 2943823"/>
              <a:gd name="connsiteX10" fmla="*/ 3934290 w 6547658"/>
              <a:gd name="connsiteY10" fmla="*/ 2926228 h 2943823"/>
              <a:gd name="connsiteX11" fmla="*/ 2632111 w 6547658"/>
              <a:gd name="connsiteY11" fmla="*/ 2721292 h 2943823"/>
              <a:gd name="connsiteX12" fmla="*/ 2188767 w 6547658"/>
              <a:gd name="connsiteY12" fmla="*/ 2153255 h 2943823"/>
              <a:gd name="connsiteX13" fmla="*/ 1700359 w 6547658"/>
              <a:gd name="connsiteY13" fmla="*/ 1548577 h 2943823"/>
              <a:gd name="connsiteX14" fmla="*/ 0 w 6547658"/>
              <a:gd name="connsiteY14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368876 w 6547658"/>
              <a:gd name="connsiteY2" fmla="*/ 799179 h 2943823"/>
              <a:gd name="connsiteX3" fmla="*/ 2632112 w 6547658"/>
              <a:gd name="connsiteY3" fmla="*/ 407582 h 2943823"/>
              <a:gd name="connsiteX4" fmla="*/ 3144730 w 6547658"/>
              <a:gd name="connsiteY4" fmla="*/ 158203 h 2943823"/>
              <a:gd name="connsiteX5" fmla="*/ 4194684 w 6547658"/>
              <a:gd name="connsiteY5" fmla="*/ 5945 h 2943823"/>
              <a:gd name="connsiteX6" fmla="*/ 5042803 w 6547658"/>
              <a:gd name="connsiteY6" fmla="*/ 47364 h 2943823"/>
              <a:gd name="connsiteX7" fmla="*/ 6220439 w 6547658"/>
              <a:gd name="connsiteY7" fmla="*/ 421436 h 2943823"/>
              <a:gd name="connsiteX8" fmla="*/ 6538299 w 6547658"/>
              <a:gd name="connsiteY8" fmla="*/ 1811472 h 2943823"/>
              <a:gd name="connsiteX9" fmla="*/ 5984912 w 6547658"/>
              <a:gd name="connsiteY9" fmla="*/ 2749000 h 2943823"/>
              <a:gd name="connsiteX10" fmla="*/ 3934290 w 6547658"/>
              <a:gd name="connsiteY10" fmla="*/ 2926228 h 2943823"/>
              <a:gd name="connsiteX11" fmla="*/ 2632111 w 6547658"/>
              <a:gd name="connsiteY11" fmla="*/ 2721292 h 2943823"/>
              <a:gd name="connsiteX12" fmla="*/ 2188767 w 6547658"/>
              <a:gd name="connsiteY12" fmla="*/ 2153255 h 2943823"/>
              <a:gd name="connsiteX13" fmla="*/ 1700359 w 6547658"/>
              <a:gd name="connsiteY13" fmla="*/ 1548577 h 2943823"/>
              <a:gd name="connsiteX14" fmla="*/ 0 w 6547658"/>
              <a:gd name="connsiteY14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368876 w 6547658"/>
              <a:gd name="connsiteY2" fmla="*/ 799179 h 2943823"/>
              <a:gd name="connsiteX3" fmla="*/ 2436554 w 6547658"/>
              <a:gd name="connsiteY3" fmla="*/ 395002 h 2943823"/>
              <a:gd name="connsiteX4" fmla="*/ 3144730 w 6547658"/>
              <a:gd name="connsiteY4" fmla="*/ 158203 h 2943823"/>
              <a:gd name="connsiteX5" fmla="*/ 4194684 w 6547658"/>
              <a:gd name="connsiteY5" fmla="*/ 5945 h 2943823"/>
              <a:gd name="connsiteX6" fmla="*/ 5042803 w 6547658"/>
              <a:gd name="connsiteY6" fmla="*/ 47364 h 2943823"/>
              <a:gd name="connsiteX7" fmla="*/ 6220439 w 6547658"/>
              <a:gd name="connsiteY7" fmla="*/ 421436 h 2943823"/>
              <a:gd name="connsiteX8" fmla="*/ 6538299 w 6547658"/>
              <a:gd name="connsiteY8" fmla="*/ 1811472 h 2943823"/>
              <a:gd name="connsiteX9" fmla="*/ 5984912 w 6547658"/>
              <a:gd name="connsiteY9" fmla="*/ 2749000 h 2943823"/>
              <a:gd name="connsiteX10" fmla="*/ 3934290 w 6547658"/>
              <a:gd name="connsiteY10" fmla="*/ 2926228 h 2943823"/>
              <a:gd name="connsiteX11" fmla="*/ 2632111 w 6547658"/>
              <a:gd name="connsiteY11" fmla="*/ 2721292 h 2943823"/>
              <a:gd name="connsiteX12" fmla="*/ 2188767 w 6547658"/>
              <a:gd name="connsiteY12" fmla="*/ 2153255 h 2943823"/>
              <a:gd name="connsiteX13" fmla="*/ 1700359 w 6547658"/>
              <a:gd name="connsiteY13" fmla="*/ 1548577 h 2943823"/>
              <a:gd name="connsiteX14" fmla="*/ 0 w 6547658"/>
              <a:gd name="connsiteY14" fmla="*/ 1082090 h 2943823"/>
              <a:gd name="connsiteX0" fmla="*/ 0 w 6547658"/>
              <a:gd name="connsiteY0" fmla="*/ 1082090 h 2943823"/>
              <a:gd name="connsiteX1" fmla="*/ 1830131 w 6547658"/>
              <a:gd name="connsiteY1" fmla="*/ 1186411 h 2943823"/>
              <a:gd name="connsiteX2" fmla="*/ 2128190 w 6547658"/>
              <a:gd name="connsiteY2" fmla="*/ 1013062 h 2943823"/>
              <a:gd name="connsiteX3" fmla="*/ 2436554 w 6547658"/>
              <a:gd name="connsiteY3" fmla="*/ 395002 h 2943823"/>
              <a:gd name="connsiteX4" fmla="*/ 3144730 w 6547658"/>
              <a:gd name="connsiteY4" fmla="*/ 158203 h 2943823"/>
              <a:gd name="connsiteX5" fmla="*/ 4194684 w 6547658"/>
              <a:gd name="connsiteY5" fmla="*/ 5945 h 2943823"/>
              <a:gd name="connsiteX6" fmla="*/ 5042803 w 6547658"/>
              <a:gd name="connsiteY6" fmla="*/ 47364 h 2943823"/>
              <a:gd name="connsiteX7" fmla="*/ 6220439 w 6547658"/>
              <a:gd name="connsiteY7" fmla="*/ 421436 h 2943823"/>
              <a:gd name="connsiteX8" fmla="*/ 6538299 w 6547658"/>
              <a:gd name="connsiteY8" fmla="*/ 1811472 h 2943823"/>
              <a:gd name="connsiteX9" fmla="*/ 5984912 w 6547658"/>
              <a:gd name="connsiteY9" fmla="*/ 2749000 h 2943823"/>
              <a:gd name="connsiteX10" fmla="*/ 3934290 w 6547658"/>
              <a:gd name="connsiteY10" fmla="*/ 2926228 h 2943823"/>
              <a:gd name="connsiteX11" fmla="*/ 2632111 w 6547658"/>
              <a:gd name="connsiteY11" fmla="*/ 2721292 h 2943823"/>
              <a:gd name="connsiteX12" fmla="*/ 2188767 w 6547658"/>
              <a:gd name="connsiteY12" fmla="*/ 2153255 h 2943823"/>
              <a:gd name="connsiteX13" fmla="*/ 1700359 w 6547658"/>
              <a:gd name="connsiteY13" fmla="*/ 1548577 h 2943823"/>
              <a:gd name="connsiteX14" fmla="*/ 0 w 6547658"/>
              <a:gd name="connsiteY14" fmla="*/ 1082090 h 2943823"/>
              <a:gd name="connsiteX0" fmla="*/ 0 w 6547658"/>
              <a:gd name="connsiteY0" fmla="*/ 1082090 h 2943823"/>
              <a:gd name="connsiteX1" fmla="*/ 1514229 w 6547658"/>
              <a:gd name="connsiteY1" fmla="*/ 1224156 h 2943823"/>
              <a:gd name="connsiteX2" fmla="*/ 2128190 w 6547658"/>
              <a:gd name="connsiteY2" fmla="*/ 1013062 h 2943823"/>
              <a:gd name="connsiteX3" fmla="*/ 2436554 w 6547658"/>
              <a:gd name="connsiteY3" fmla="*/ 395002 h 2943823"/>
              <a:gd name="connsiteX4" fmla="*/ 3144730 w 6547658"/>
              <a:gd name="connsiteY4" fmla="*/ 158203 h 2943823"/>
              <a:gd name="connsiteX5" fmla="*/ 4194684 w 6547658"/>
              <a:gd name="connsiteY5" fmla="*/ 5945 h 2943823"/>
              <a:gd name="connsiteX6" fmla="*/ 5042803 w 6547658"/>
              <a:gd name="connsiteY6" fmla="*/ 47364 h 2943823"/>
              <a:gd name="connsiteX7" fmla="*/ 6220439 w 6547658"/>
              <a:gd name="connsiteY7" fmla="*/ 421436 h 2943823"/>
              <a:gd name="connsiteX8" fmla="*/ 6538299 w 6547658"/>
              <a:gd name="connsiteY8" fmla="*/ 1811472 h 2943823"/>
              <a:gd name="connsiteX9" fmla="*/ 5984912 w 6547658"/>
              <a:gd name="connsiteY9" fmla="*/ 2749000 h 2943823"/>
              <a:gd name="connsiteX10" fmla="*/ 3934290 w 6547658"/>
              <a:gd name="connsiteY10" fmla="*/ 2926228 h 2943823"/>
              <a:gd name="connsiteX11" fmla="*/ 2632111 w 6547658"/>
              <a:gd name="connsiteY11" fmla="*/ 2721292 h 2943823"/>
              <a:gd name="connsiteX12" fmla="*/ 2188767 w 6547658"/>
              <a:gd name="connsiteY12" fmla="*/ 2153255 h 2943823"/>
              <a:gd name="connsiteX13" fmla="*/ 1700359 w 6547658"/>
              <a:gd name="connsiteY13" fmla="*/ 1548577 h 2943823"/>
              <a:gd name="connsiteX14" fmla="*/ 0 w 6547658"/>
              <a:gd name="connsiteY14" fmla="*/ 1082090 h 2943823"/>
              <a:gd name="connsiteX0" fmla="*/ 0 w 6547658"/>
              <a:gd name="connsiteY0" fmla="*/ 1082090 h 2943823"/>
              <a:gd name="connsiteX1" fmla="*/ 1514229 w 6547658"/>
              <a:gd name="connsiteY1" fmla="*/ 1224156 h 2943823"/>
              <a:gd name="connsiteX2" fmla="*/ 2128190 w 6547658"/>
              <a:gd name="connsiteY2" fmla="*/ 1013062 h 2943823"/>
              <a:gd name="connsiteX3" fmla="*/ 2436554 w 6547658"/>
              <a:gd name="connsiteY3" fmla="*/ 395002 h 2943823"/>
              <a:gd name="connsiteX4" fmla="*/ 3144730 w 6547658"/>
              <a:gd name="connsiteY4" fmla="*/ 158203 h 2943823"/>
              <a:gd name="connsiteX5" fmla="*/ 4194684 w 6547658"/>
              <a:gd name="connsiteY5" fmla="*/ 5945 h 2943823"/>
              <a:gd name="connsiteX6" fmla="*/ 5042803 w 6547658"/>
              <a:gd name="connsiteY6" fmla="*/ 47364 h 2943823"/>
              <a:gd name="connsiteX7" fmla="*/ 6220439 w 6547658"/>
              <a:gd name="connsiteY7" fmla="*/ 421436 h 2943823"/>
              <a:gd name="connsiteX8" fmla="*/ 6538299 w 6547658"/>
              <a:gd name="connsiteY8" fmla="*/ 1811472 h 2943823"/>
              <a:gd name="connsiteX9" fmla="*/ 5984912 w 6547658"/>
              <a:gd name="connsiteY9" fmla="*/ 2749000 h 2943823"/>
              <a:gd name="connsiteX10" fmla="*/ 3934290 w 6547658"/>
              <a:gd name="connsiteY10" fmla="*/ 2926228 h 2943823"/>
              <a:gd name="connsiteX11" fmla="*/ 2632111 w 6547658"/>
              <a:gd name="connsiteY11" fmla="*/ 2721292 h 2943823"/>
              <a:gd name="connsiteX12" fmla="*/ 2188767 w 6547658"/>
              <a:gd name="connsiteY12" fmla="*/ 2153255 h 2943823"/>
              <a:gd name="connsiteX13" fmla="*/ 1700359 w 6547658"/>
              <a:gd name="connsiteY13" fmla="*/ 1548577 h 2943823"/>
              <a:gd name="connsiteX14" fmla="*/ 0 w 6547658"/>
              <a:gd name="connsiteY14" fmla="*/ 1082090 h 2943823"/>
              <a:gd name="connsiteX0" fmla="*/ 0 w 6547658"/>
              <a:gd name="connsiteY0" fmla="*/ 1082090 h 2943823"/>
              <a:gd name="connsiteX1" fmla="*/ 1514229 w 6547658"/>
              <a:gd name="connsiteY1" fmla="*/ 1224156 h 2943823"/>
              <a:gd name="connsiteX2" fmla="*/ 2128190 w 6547658"/>
              <a:gd name="connsiteY2" fmla="*/ 1013062 h 2943823"/>
              <a:gd name="connsiteX3" fmla="*/ 2436554 w 6547658"/>
              <a:gd name="connsiteY3" fmla="*/ 395002 h 2943823"/>
              <a:gd name="connsiteX4" fmla="*/ 3144730 w 6547658"/>
              <a:gd name="connsiteY4" fmla="*/ 158203 h 2943823"/>
              <a:gd name="connsiteX5" fmla="*/ 4194684 w 6547658"/>
              <a:gd name="connsiteY5" fmla="*/ 5945 h 2943823"/>
              <a:gd name="connsiteX6" fmla="*/ 5042803 w 6547658"/>
              <a:gd name="connsiteY6" fmla="*/ 47364 h 2943823"/>
              <a:gd name="connsiteX7" fmla="*/ 6220439 w 6547658"/>
              <a:gd name="connsiteY7" fmla="*/ 421436 h 2943823"/>
              <a:gd name="connsiteX8" fmla="*/ 6538299 w 6547658"/>
              <a:gd name="connsiteY8" fmla="*/ 1811472 h 2943823"/>
              <a:gd name="connsiteX9" fmla="*/ 5984912 w 6547658"/>
              <a:gd name="connsiteY9" fmla="*/ 2749000 h 2943823"/>
              <a:gd name="connsiteX10" fmla="*/ 3934290 w 6547658"/>
              <a:gd name="connsiteY10" fmla="*/ 2926228 h 2943823"/>
              <a:gd name="connsiteX11" fmla="*/ 2632111 w 6547658"/>
              <a:gd name="connsiteY11" fmla="*/ 2721292 h 2943823"/>
              <a:gd name="connsiteX12" fmla="*/ 2188767 w 6547658"/>
              <a:gd name="connsiteY12" fmla="*/ 2153255 h 2943823"/>
              <a:gd name="connsiteX13" fmla="*/ 1700359 w 6547658"/>
              <a:gd name="connsiteY13" fmla="*/ 1548577 h 2943823"/>
              <a:gd name="connsiteX14" fmla="*/ 0 w 6547658"/>
              <a:gd name="connsiteY14" fmla="*/ 1082090 h 2943823"/>
              <a:gd name="connsiteX0" fmla="*/ 0 w 6547658"/>
              <a:gd name="connsiteY0" fmla="*/ 1082090 h 2943823"/>
              <a:gd name="connsiteX1" fmla="*/ 1514229 w 6547658"/>
              <a:gd name="connsiteY1" fmla="*/ 1224156 h 2943823"/>
              <a:gd name="connsiteX2" fmla="*/ 2128190 w 6547658"/>
              <a:gd name="connsiteY2" fmla="*/ 1013062 h 2943823"/>
              <a:gd name="connsiteX3" fmla="*/ 2436554 w 6547658"/>
              <a:gd name="connsiteY3" fmla="*/ 395002 h 2943823"/>
              <a:gd name="connsiteX4" fmla="*/ 3144730 w 6547658"/>
              <a:gd name="connsiteY4" fmla="*/ 158203 h 2943823"/>
              <a:gd name="connsiteX5" fmla="*/ 4194684 w 6547658"/>
              <a:gd name="connsiteY5" fmla="*/ 5945 h 2943823"/>
              <a:gd name="connsiteX6" fmla="*/ 5042803 w 6547658"/>
              <a:gd name="connsiteY6" fmla="*/ 47364 h 2943823"/>
              <a:gd name="connsiteX7" fmla="*/ 6220439 w 6547658"/>
              <a:gd name="connsiteY7" fmla="*/ 421436 h 2943823"/>
              <a:gd name="connsiteX8" fmla="*/ 6538299 w 6547658"/>
              <a:gd name="connsiteY8" fmla="*/ 1811472 h 2943823"/>
              <a:gd name="connsiteX9" fmla="*/ 5984912 w 6547658"/>
              <a:gd name="connsiteY9" fmla="*/ 2749000 h 2943823"/>
              <a:gd name="connsiteX10" fmla="*/ 3934290 w 6547658"/>
              <a:gd name="connsiteY10" fmla="*/ 2926228 h 2943823"/>
              <a:gd name="connsiteX11" fmla="*/ 2782541 w 6547658"/>
              <a:gd name="connsiteY11" fmla="*/ 2809361 h 2943823"/>
              <a:gd name="connsiteX12" fmla="*/ 2188767 w 6547658"/>
              <a:gd name="connsiteY12" fmla="*/ 2153255 h 2943823"/>
              <a:gd name="connsiteX13" fmla="*/ 1700359 w 6547658"/>
              <a:gd name="connsiteY13" fmla="*/ 1548577 h 2943823"/>
              <a:gd name="connsiteX14" fmla="*/ 0 w 6547658"/>
              <a:gd name="connsiteY14" fmla="*/ 1082090 h 2943823"/>
              <a:gd name="connsiteX0" fmla="*/ 0 w 6547658"/>
              <a:gd name="connsiteY0" fmla="*/ 1082090 h 2943823"/>
              <a:gd name="connsiteX1" fmla="*/ 1514229 w 6547658"/>
              <a:gd name="connsiteY1" fmla="*/ 1224156 h 2943823"/>
              <a:gd name="connsiteX2" fmla="*/ 2128190 w 6547658"/>
              <a:gd name="connsiteY2" fmla="*/ 1013062 h 2943823"/>
              <a:gd name="connsiteX3" fmla="*/ 2436554 w 6547658"/>
              <a:gd name="connsiteY3" fmla="*/ 395002 h 2943823"/>
              <a:gd name="connsiteX4" fmla="*/ 3144730 w 6547658"/>
              <a:gd name="connsiteY4" fmla="*/ 158203 h 2943823"/>
              <a:gd name="connsiteX5" fmla="*/ 4194684 w 6547658"/>
              <a:gd name="connsiteY5" fmla="*/ 5945 h 2943823"/>
              <a:gd name="connsiteX6" fmla="*/ 5042803 w 6547658"/>
              <a:gd name="connsiteY6" fmla="*/ 47364 h 2943823"/>
              <a:gd name="connsiteX7" fmla="*/ 6220439 w 6547658"/>
              <a:gd name="connsiteY7" fmla="*/ 421436 h 2943823"/>
              <a:gd name="connsiteX8" fmla="*/ 6538299 w 6547658"/>
              <a:gd name="connsiteY8" fmla="*/ 1811472 h 2943823"/>
              <a:gd name="connsiteX9" fmla="*/ 5984912 w 6547658"/>
              <a:gd name="connsiteY9" fmla="*/ 2749000 h 2943823"/>
              <a:gd name="connsiteX10" fmla="*/ 3934290 w 6547658"/>
              <a:gd name="connsiteY10" fmla="*/ 2926228 h 2943823"/>
              <a:gd name="connsiteX11" fmla="*/ 2782541 w 6547658"/>
              <a:gd name="connsiteY11" fmla="*/ 2809361 h 2943823"/>
              <a:gd name="connsiteX12" fmla="*/ 2188767 w 6547658"/>
              <a:gd name="connsiteY12" fmla="*/ 2153255 h 2943823"/>
              <a:gd name="connsiteX13" fmla="*/ 1700359 w 6547658"/>
              <a:gd name="connsiteY13" fmla="*/ 1548577 h 2943823"/>
              <a:gd name="connsiteX14" fmla="*/ 0 w 6547658"/>
              <a:gd name="connsiteY14" fmla="*/ 1082090 h 2943823"/>
              <a:gd name="connsiteX0" fmla="*/ 0 w 6547658"/>
              <a:gd name="connsiteY0" fmla="*/ 1082090 h 2943823"/>
              <a:gd name="connsiteX1" fmla="*/ 1514229 w 6547658"/>
              <a:gd name="connsiteY1" fmla="*/ 1224156 h 2943823"/>
              <a:gd name="connsiteX2" fmla="*/ 2128190 w 6547658"/>
              <a:gd name="connsiteY2" fmla="*/ 1013062 h 2943823"/>
              <a:gd name="connsiteX3" fmla="*/ 2436554 w 6547658"/>
              <a:gd name="connsiteY3" fmla="*/ 395002 h 2943823"/>
              <a:gd name="connsiteX4" fmla="*/ 3144730 w 6547658"/>
              <a:gd name="connsiteY4" fmla="*/ 158203 h 2943823"/>
              <a:gd name="connsiteX5" fmla="*/ 4194684 w 6547658"/>
              <a:gd name="connsiteY5" fmla="*/ 5945 h 2943823"/>
              <a:gd name="connsiteX6" fmla="*/ 5042803 w 6547658"/>
              <a:gd name="connsiteY6" fmla="*/ 47364 h 2943823"/>
              <a:gd name="connsiteX7" fmla="*/ 6220439 w 6547658"/>
              <a:gd name="connsiteY7" fmla="*/ 421436 h 2943823"/>
              <a:gd name="connsiteX8" fmla="*/ 6538299 w 6547658"/>
              <a:gd name="connsiteY8" fmla="*/ 1811472 h 2943823"/>
              <a:gd name="connsiteX9" fmla="*/ 5984912 w 6547658"/>
              <a:gd name="connsiteY9" fmla="*/ 2749000 h 2943823"/>
              <a:gd name="connsiteX10" fmla="*/ 3934290 w 6547658"/>
              <a:gd name="connsiteY10" fmla="*/ 2926228 h 2943823"/>
              <a:gd name="connsiteX11" fmla="*/ 2782541 w 6547658"/>
              <a:gd name="connsiteY11" fmla="*/ 2809361 h 2943823"/>
              <a:gd name="connsiteX12" fmla="*/ 2188767 w 6547658"/>
              <a:gd name="connsiteY12" fmla="*/ 2153255 h 2943823"/>
              <a:gd name="connsiteX13" fmla="*/ 1700359 w 6547658"/>
              <a:gd name="connsiteY13" fmla="*/ 1548577 h 2943823"/>
              <a:gd name="connsiteX14" fmla="*/ 0 w 6547658"/>
              <a:gd name="connsiteY14" fmla="*/ 1082090 h 2943823"/>
              <a:gd name="connsiteX0" fmla="*/ 0 w 6547658"/>
              <a:gd name="connsiteY0" fmla="*/ 1082090 h 2928772"/>
              <a:gd name="connsiteX1" fmla="*/ 1514229 w 6547658"/>
              <a:gd name="connsiteY1" fmla="*/ 1224156 h 2928772"/>
              <a:gd name="connsiteX2" fmla="*/ 2128190 w 6547658"/>
              <a:gd name="connsiteY2" fmla="*/ 1013062 h 2928772"/>
              <a:gd name="connsiteX3" fmla="*/ 2436554 w 6547658"/>
              <a:gd name="connsiteY3" fmla="*/ 395002 h 2928772"/>
              <a:gd name="connsiteX4" fmla="*/ 3144730 w 6547658"/>
              <a:gd name="connsiteY4" fmla="*/ 158203 h 2928772"/>
              <a:gd name="connsiteX5" fmla="*/ 4194684 w 6547658"/>
              <a:gd name="connsiteY5" fmla="*/ 5945 h 2928772"/>
              <a:gd name="connsiteX6" fmla="*/ 5042803 w 6547658"/>
              <a:gd name="connsiteY6" fmla="*/ 47364 h 2928772"/>
              <a:gd name="connsiteX7" fmla="*/ 6220439 w 6547658"/>
              <a:gd name="connsiteY7" fmla="*/ 421436 h 2928772"/>
              <a:gd name="connsiteX8" fmla="*/ 6538299 w 6547658"/>
              <a:gd name="connsiteY8" fmla="*/ 1811472 h 2928772"/>
              <a:gd name="connsiteX9" fmla="*/ 5984912 w 6547658"/>
              <a:gd name="connsiteY9" fmla="*/ 2749000 h 2928772"/>
              <a:gd name="connsiteX10" fmla="*/ 3934290 w 6547658"/>
              <a:gd name="connsiteY10" fmla="*/ 2926228 h 2928772"/>
              <a:gd name="connsiteX11" fmla="*/ 2782541 w 6547658"/>
              <a:gd name="connsiteY11" fmla="*/ 2809361 h 2928772"/>
              <a:gd name="connsiteX12" fmla="*/ 2188767 w 6547658"/>
              <a:gd name="connsiteY12" fmla="*/ 2153255 h 2928772"/>
              <a:gd name="connsiteX13" fmla="*/ 1700359 w 6547658"/>
              <a:gd name="connsiteY13" fmla="*/ 1548577 h 2928772"/>
              <a:gd name="connsiteX14" fmla="*/ 0 w 6547658"/>
              <a:gd name="connsiteY14" fmla="*/ 1082090 h 2928772"/>
              <a:gd name="connsiteX0" fmla="*/ 0 w 6547658"/>
              <a:gd name="connsiteY0" fmla="*/ 1078095 h 2924777"/>
              <a:gd name="connsiteX1" fmla="*/ 1514229 w 6547658"/>
              <a:gd name="connsiteY1" fmla="*/ 1220161 h 2924777"/>
              <a:gd name="connsiteX2" fmla="*/ 2128190 w 6547658"/>
              <a:gd name="connsiteY2" fmla="*/ 1009067 h 2924777"/>
              <a:gd name="connsiteX3" fmla="*/ 2436554 w 6547658"/>
              <a:gd name="connsiteY3" fmla="*/ 391007 h 2924777"/>
              <a:gd name="connsiteX4" fmla="*/ 3144730 w 6547658"/>
              <a:gd name="connsiteY4" fmla="*/ 91301 h 2924777"/>
              <a:gd name="connsiteX5" fmla="*/ 4194684 w 6547658"/>
              <a:gd name="connsiteY5" fmla="*/ 1950 h 2924777"/>
              <a:gd name="connsiteX6" fmla="*/ 5042803 w 6547658"/>
              <a:gd name="connsiteY6" fmla="*/ 43369 h 2924777"/>
              <a:gd name="connsiteX7" fmla="*/ 6220439 w 6547658"/>
              <a:gd name="connsiteY7" fmla="*/ 417441 h 2924777"/>
              <a:gd name="connsiteX8" fmla="*/ 6538299 w 6547658"/>
              <a:gd name="connsiteY8" fmla="*/ 1807477 h 2924777"/>
              <a:gd name="connsiteX9" fmla="*/ 5984912 w 6547658"/>
              <a:gd name="connsiteY9" fmla="*/ 2745005 h 2924777"/>
              <a:gd name="connsiteX10" fmla="*/ 3934290 w 6547658"/>
              <a:gd name="connsiteY10" fmla="*/ 2922233 h 2924777"/>
              <a:gd name="connsiteX11" fmla="*/ 2782541 w 6547658"/>
              <a:gd name="connsiteY11" fmla="*/ 2805366 h 2924777"/>
              <a:gd name="connsiteX12" fmla="*/ 2188767 w 6547658"/>
              <a:gd name="connsiteY12" fmla="*/ 2149260 h 2924777"/>
              <a:gd name="connsiteX13" fmla="*/ 1700359 w 6547658"/>
              <a:gd name="connsiteY13" fmla="*/ 1544582 h 2924777"/>
              <a:gd name="connsiteX14" fmla="*/ 0 w 6547658"/>
              <a:gd name="connsiteY14" fmla="*/ 1078095 h 2924777"/>
              <a:gd name="connsiteX0" fmla="*/ 0 w 6547658"/>
              <a:gd name="connsiteY0" fmla="*/ 1078095 h 2924777"/>
              <a:gd name="connsiteX1" fmla="*/ 1514229 w 6547658"/>
              <a:gd name="connsiteY1" fmla="*/ 1220161 h 2924777"/>
              <a:gd name="connsiteX2" fmla="*/ 2128190 w 6547658"/>
              <a:gd name="connsiteY2" fmla="*/ 1009067 h 2924777"/>
              <a:gd name="connsiteX3" fmla="*/ 2436554 w 6547658"/>
              <a:gd name="connsiteY3" fmla="*/ 391007 h 2924777"/>
              <a:gd name="connsiteX4" fmla="*/ 3144730 w 6547658"/>
              <a:gd name="connsiteY4" fmla="*/ 91301 h 2924777"/>
              <a:gd name="connsiteX5" fmla="*/ 4194684 w 6547658"/>
              <a:gd name="connsiteY5" fmla="*/ 1950 h 2924777"/>
              <a:gd name="connsiteX6" fmla="*/ 5042803 w 6547658"/>
              <a:gd name="connsiteY6" fmla="*/ 43369 h 2924777"/>
              <a:gd name="connsiteX7" fmla="*/ 6220439 w 6547658"/>
              <a:gd name="connsiteY7" fmla="*/ 417441 h 2924777"/>
              <a:gd name="connsiteX8" fmla="*/ 6538299 w 6547658"/>
              <a:gd name="connsiteY8" fmla="*/ 1807477 h 2924777"/>
              <a:gd name="connsiteX9" fmla="*/ 5984912 w 6547658"/>
              <a:gd name="connsiteY9" fmla="*/ 2745005 h 2924777"/>
              <a:gd name="connsiteX10" fmla="*/ 3934290 w 6547658"/>
              <a:gd name="connsiteY10" fmla="*/ 2922233 h 2924777"/>
              <a:gd name="connsiteX11" fmla="*/ 2782541 w 6547658"/>
              <a:gd name="connsiteY11" fmla="*/ 2805366 h 2924777"/>
              <a:gd name="connsiteX12" fmla="*/ 2188767 w 6547658"/>
              <a:gd name="connsiteY12" fmla="*/ 2149260 h 2924777"/>
              <a:gd name="connsiteX13" fmla="*/ 1700359 w 6547658"/>
              <a:gd name="connsiteY13" fmla="*/ 1544582 h 2924777"/>
              <a:gd name="connsiteX14" fmla="*/ 0 w 6547658"/>
              <a:gd name="connsiteY14" fmla="*/ 1078095 h 2924777"/>
              <a:gd name="connsiteX0" fmla="*/ 0 w 6547658"/>
              <a:gd name="connsiteY0" fmla="*/ 1078095 h 2924777"/>
              <a:gd name="connsiteX1" fmla="*/ 1514229 w 6547658"/>
              <a:gd name="connsiteY1" fmla="*/ 1220161 h 2924777"/>
              <a:gd name="connsiteX2" fmla="*/ 2128190 w 6547658"/>
              <a:gd name="connsiteY2" fmla="*/ 1009067 h 2924777"/>
              <a:gd name="connsiteX3" fmla="*/ 2436554 w 6547658"/>
              <a:gd name="connsiteY3" fmla="*/ 391007 h 2924777"/>
              <a:gd name="connsiteX4" fmla="*/ 3144730 w 6547658"/>
              <a:gd name="connsiteY4" fmla="*/ 91301 h 2924777"/>
              <a:gd name="connsiteX5" fmla="*/ 4194684 w 6547658"/>
              <a:gd name="connsiteY5" fmla="*/ 1950 h 2924777"/>
              <a:gd name="connsiteX6" fmla="*/ 5042803 w 6547658"/>
              <a:gd name="connsiteY6" fmla="*/ 43369 h 2924777"/>
              <a:gd name="connsiteX7" fmla="*/ 6220439 w 6547658"/>
              <a:gd name="connsiteY7" fmla="*/ 417441 h 2924777"/>
              <a:gd name="connsiteX8" fmla="*/ 6538299 w 6547658"/>
              <a:gd name="connsiteY8" fmla="*/ 1807477 h 2924777"/>
              <a:gd name="connsiteX9" fmla="*/ 5984912 w 6547658"/>
              <a:gd name="connsiteY9" fmla="*/ 2745005 h 2924777"/>
              <a:gd name="connsiteX10" fmla="*/ 3934290 w 6547658"/>
              <a:gd name="connsiteY10" fmla="*/ 2922233 h 2924777"/>
              <a:gd name="connsiteX11" fmla="*/ 2782541 w 6547658"/>
              <a:gd name="connsiteY11" fmla="*/ 2805366 h 2924777"/>
              <a:gd name="connsiteX12" fmla="*/ 2188767 w 6547658"/>
              <a:gd name="connsiteY12" fmla="*/ 2149260 h 2924777"/>
              <a:gd name="connsiteX13" fmla="*/ 1700359 w 6547658"/>
              <a:gd name="connsiteY13" fmla="*/ 1544582 h 2924777"/>
              <a:gd name="connsiteX14" fmla="*/ 0 w 6547658"/>
              <a:gd name="connsiteY14" fmla="*/ 1078095 h 2924777"/>
              <a:gd name="connsiteX0" fmla="*/ 0 w 6547658"/>
              <a:gd name="connsiteY0" fmla="*/ 1078095 h 2924777"/>
              <a:gd name="connsiteX1" fmla="*/ 1514229 w 6547658"/>
              <a:gd name="connsiteY1" fmla="*/ 1220161 h 2924777"/>
              <a:gd name="connsiteX2" fmla="*/ 2128190 w 6547658"/>
              <a:gd name="connsiteY2" fmla="*/ 1009067 h 2924777"/>
              <a:gd name="connsiteX3" fmla="*/ 2436554 w 6547658"/>
              <a:gd name="connsiteY3" fmla="*/ 391007 h 2924777"/>
              <a:gd name="connsiteX4" fmla="*/ 3144730 w 6547658"/>
              <a:gd name="connsiteY4" fmla="*/ 91301 h 2924777"/>
              <a:gd name="connsiteX5" fmla="*/ 4194684 w 6547658"/>
              <a:gd name="connsiteY5" fmla="*/ 1950 h 2924777"/>
              <a:gd name="connsiteX6" fmla="*/ 5042803 w 6547658"/>
              <a:gd name="connsiteY6" fmla="*/ 43369 h 2924777"/>
              <a:gd name="connsiteX7" fmla="*/ 6220439 w 6547658"/>
              <a:gd name="connsiteY7" fmla="*/ 417441 h 2924777"/>
              <a:gd name="connsiteX8" fmla="*/ 6538299 w 6547658"/>
              <a:gd name="connsiteY8" fmla="*/ 1807477 h 2924777"/>
              <a:gd name="connsiteX9" fmla="*/ 5984912 w 6547658"/>
              <a:gd name="connsiteY9" fmla="*/ 2745005 h 2924777"/>
              <a:gd name="connsiteX10" fmla="*/ 3934290 w 6547658"/>
              <a:gd name="connsiteY10" fmla="*/ 2922233 h 2924777"/>
              <a:gd name="connsiteX11" fmla="*/ 2782541 w 6547658"/>
              <a:gd name="connsiteY11" fmla="*/ 2805366 h 2924777"/>
              <a:gd name="connsiteX12" fmla="*/ 2188767 w 6547658"/>
              <a:gd name="connsiteY12" fmla="*/ 2149260 h 2924777"/>
              <a:gd name="connsiteX13" fmla="*/ 1700359 w 6547658"/>
              <a:gd name="connsiteY13" fmla="*/ 1544582 h 2924777"/>
              <a:gd name="connsiteX14" fmla="*/ 0 w 6547658"/>
              <a:gd name="connsiteY14" fmla="*/ 1078095 h 292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47658" h="2924777">
                <a:moveTo>
                  <a:pt x="0" y="1078095"/>
                </a:moveTo>
                <a:lnTo>
                  <a:pt x="1514229" y="1220161"/>
                </a:lnTo>
                <a:cubicBezTo>
                  <a:pt x="1922896" y="1156234"/>
                  <a:pt x="1994526" y="1138872"/>
                  <a:pt x="2128190" y="1009067"/>
                </a:cubicBezTo>
                <a:cubicBezTo>
                  <a:pt x="2274722" y="708066"/>
                  <a:pt x="2318790" y="644844"/>
                  <a:pt x="2436554" y="391007"/>
                </a:cubicBezTo>
                <a:cubicBezTo>
                  <a:pt x="2714468" y="222468"/>
                  <a:pt x="2939720" y="165168"/>
                  <a:pt x="3144730" y="91301"/>
                </a:cubicBezTo>
                <a:cubicBezTo>
                  <a:pt x="3349740" y="17434"/>
                  <a:pt x="3878339" y="9939"/>
                  <a:pt x="4194684" y="1950"/>
                </a:cubicBezTo>
                <a:cubicBezTo>
                  <a:pt x="4511029" y="-6039"/>
                  <a:pt x="4665923" y="11066"/>
                  <a:pt x="5042803" y="43369"/>
                </a:cubicBezTo>
                <a:cubicBezTo>
                  <a:pt x="5419683" y="75672"/>
                  <a:pt x="5943481" y="125732"/>
                  <a:pt x="6220439" y="417441"/>
                </a:cubicBezTo>
                <a:cubicBezTo>
                  <a:pt x="6497397" y="709150"/>
                  <a:pt x="6577554" y="1419550"/>
                  <a:pt x="6538299" y="1807477"/>
                </a:cubicBezTo>
                <a:cubicBezTo>
                  <a:pt x="6499044" y="2195404"/>
                  <a:pt x="6377350" y="2561521"/>
                  <a:pt x="5984912" y="2745005"/>
                </a:cubicBezTo>
                <a:cubicBezTo>
                  <a:pt x="5592474" y="2928489"/>
                  <a:pt x="4538287" y="2930671"/>
                  <a:pt x="3934290" y="2922233"/>
                </a:cubicBezTo>
                <a:cubicBezTo>
                  <a:pt x="3555938" y="2913795"/>
                  <a:pt x="3163719" y="2921613"/>
                  <a:pt x="2782541" y="2805366"/>
                </a:cubicBezTo>
                <a:cubicBezTo>
                  <a:pt x="2533184" y="2626211"/>
                  <a:pt x="2302497" y="2596339"/>
                  <a:pt x="2188767" y="2149260"/>
                </a:cubicBezTo>
                <a:cubicBezTo>
                  <a:pt x="2108867" y="1972305"/>
                  <a:pt x="2074390" y="1649218"/>
                  <a:pt x="1700359" y="1544582"/>
                </a:cubicBezTo>
                <a:lnTo>
                  <a:pt x="0" y="1078095"/>
                </a:lnTo>
                <a:close/>
              </a:path>
            </a:pathLst>
          </a:custGeom>
          <a:noFill/>
          <a:ln w="539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550977" y="260648"/>
            <a:ext cx="7886700" cy="505731"/>
          </a:xfrm>
        </p:spPr>
        <p:txBody>
          <a:bodyPr>
            <a:normAutofit fontScale="90000"/>
          </a:bodyPr>
          <a:lstStyle/>
          <a:p>
            <a:r>
              <a:rPr lang="en-US" altLang="ja-JP" sz="31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STEP</a:t>
            </a:r>
            <a:r>
              <a:rPr lang="ja-JP" altLang="en-US" sz="31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</a:t>
            </a:r>
            <a:r>
              <a:rPr lang="ja-JP" altLang="en-US" dirty="0" smtClean="0"/>
              <a:t>　</a:t>
            </a:r>
            <a:r>
              <a:rPr lang="ja-JP" altLang="en-US" sz="2700" dirty="0" smtClean="0"/>
              <a:t>銘板から</a:t>
            </a:r>
            <a:r>
              <a:rPr lang="ja-JP" altLang="en-US" sz="2700" dirty="0"/>
              <a:t>判断（ＨＰや製造メーカーへ問い合わせ</a:t>
            </a:r>
            <a:r>
              <a:rPr lang="ja-JP" altLang="en-US" sz="2700" dirty="0" smtClean="0"/>
              <a:t>）</a:t>
            </a:r>
            <a:endParaRPr kumimoji="1" lang="ja-JP" altLang="en-US" sz="27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6719" y="877093"/>
            <a:ext cx="65456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　</a:t>
            </a:r>
            <a:r>
              <a:rPr kumimoji="1" lang="ja-JP" altLang="en-US" b="1" u="sng" dirty="0" smtClean="0"/>
              <a:t>１．電気機器の　側面</a:t>
            </a:r>
            <a:r>
              <a:rPr lang="ja-JP" altLang="en-US" b="1" u="sng" dirty="0"/>
              <a:t>や</a:t>
            </a:r>
            <a:r>
              <a:rPr kumimoji="1" lang="ja-JP" altLang="en-US" b="1" u="sng" dirty="0" smtClean="0"/>
              <a:t>上面などにある銘盤の情報を読み取る。</a:t>
            </a:r>
            <a:endParaRPr kumimoji="1" lang="ja-JP" altLang="en-US" b="1" u="sng" dirty="0"/>
          </a:p>
        </p:txBody>
      </p:sp>
      <p:pic>
        <p:nvPicPr>
          <p:cNvPr id="19" name="Picture 2" descr="\\S21d\LIB\事業所指導課\07  産業廃棄物\07-5　 ＰＣＢ廃棄物\庁内PCB廃棄物の処理（JESCO）\H27 集約分（安定器等）\ＰＣＢ詰替作業記録（７月１日～）\写真\P70100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90" b="96094" l="25439" r="71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368" t="-3424" r="15408" b="414"/>
          <a:stretch/>
        </p:blipFill>
        <p:spPr bwMode="auto">
          <a:xfrm flipH="1">
            <a:off x="228704" y="1332296"/>
            <a:ext cx="2548639" cy="276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S21d\LIB\事業所指導課\07  産業廃棄物\07-5　 ＰＣＢ廃棄物\庁内PCB廃棄物の処理（JESCO）\H27 集約分（安定器等）\ＰＣＢ詰替作業記録（７月１日～）\写真\P701007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665" t="12765" r="7445" b="6391"/>
          <a:stretch/>
        </p:blipFill>
        <p:spPr bwMode="auto">
          <a:xfrm>
            <a:off x="4826382" y="1724719"/>
            <a:ext cx="3326994" cy="2331270"/>
          </a:xfrm>
          <a:prstGeom prst="rect">
            <a:avLst/>
          </a:prstGeom>
          <a:solidFill>
            <a:srgbClr val="FAE83C"/>
          </a:solidFill>
          <a:ln cmpd="thickThin">
            <a:noFill/>
          </a:ln>
          <a:extLst/>
        </p:spPr>
      </p:pic>
      <p:grpSp>
        <p:nvGrpSpPr>
          <p:cNvPr id="22" name="グループ化 21"/>
          <p:cNvGrpSpPr/>
          <p:nvPr/>
        </p:nvGrpSpPr>
        <p:grpSpPr>
          <a:xfrm rot="18868217">
            <a:off x="2711801" y="1298973"/>
            <a:ext cx="1236637" cy="1763475"/>
            <a:chOff x="4859501" y="2358645"/>
            <a:chExt cx="1786958" cy="2498087"/>
          </a:xfrm>
        </p:grpSpPr>
        <p:sp>
          <p:nvSpPr>
            <p:cNvPr id="23" name="円/楕円 22"/>
            <p:cNvSpPr/>
            <p:nvPr/>
          </p:nvSpPr>
          <p:spPr>
            <a:xfrm rot="5400000">
              <a:off x="5287493" y="4230372"/>
              <a:ext cx="930973" cy="3217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4859501" y="2358645"/>
              <a:ext cx="1786958" cy="17395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5053235" y="2545203"/>
              <a:ext cx="1399491" cy="136639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アーチ 25"/>
            <p:cNvSpPr/>
            <p:nvPr/>
          </p:nvSpPr>
          <p:spPr>
            <a:xfrm rot="17509787">
              <a:off x="5052737" y="2825760"/>
              <a:ext cx="1113661" cy="752510"/>
            </a:xfrm>
            <a:prstGeom prst="blockArc">
              <a:avLst>
                <a:gd name="adj1" fmla="val 10800000"/>
                <a:gd name="adj2" fmla="val 14040393"/>
                <a:gd name="adj3" fmla="val 231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アーチ 26"/>
            <p:cNvSpPr/>
            <p:nvPr/>
          </p:nvSpPr>
          <p:spPr>
            <a:xfrm rot="13958136">
              <a:off x="5194258" y="3164023"/>
              <a:ext cx="784052" cy="560285"/>
            </a:xfrm>
            <a:prstGeom prst="blockArc">
              <a:avLst>
                <a:gd name="adj1" fmla="val 10800000"/>
                <a:gd name="adj2" fmla="val 14040393"/>
                <a:gd name="adj3" fmla="val 231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2663951" y="1724719"/>
            <a:ext cx="121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Check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90450" y="4513423"/>
            <a:ext cx="81172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u="sng" dirty="0" smtClean="0">
                <a:latin typeface="+mn-ea"/>
              </a:rPr>
              <a:t>２．工業会などのホームページで自分で確認するか製造メーカーへ問い合わせる</a:t>
            </a:r>
            <a:endParaRPr lang="en-US" altLang="ja-JP" b="1" u="sng" dirty="0" smtClean="0">
              <a:latin typeface="+mn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55600" y="4905116"/>
            <a:ext cx="7964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</a:rPr>
              <a:t>▸（一社）日本電機工業会ホームページを参照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　</a:t>
            </a:r>
            <a:r>
              <a:rPr lang="en-US" altLang="ja-JP" dirty="0">
                <a:latin typeface="+mn-ea"/>
                <a:hlinkClick r:id="rId7"/>
              </a:rPr>
              <a:t>http://www.jema-net.or.jp/Japanese/pis/pcb/gaiyou.html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▸（一社）日本照明工業会ホームページを参照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　</a:t>
            </a:r>
            <a:r>
              <a:rPr lang="en-US" altLang="ja-JP" dirty="0">
                <a:latin typeface="+mn-ea"/>
                <a:hlinkClick r:id="rId8"/>
              </a:rPr>
              <a:t>http://www.jlma.or.jp/kankyo/pcb/index.htm</a:t>
            </a:r>
            <a:r>
              <a:rPr lang="ja-JP" altLang="en-US" dirty="0">
                <a:latin typeface="+mn-ea"/>
              </a:rPr>
              <a:t>　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▸製造メーカーへの問い合わせ</a:t>
            </a:r>
            <a:r>
              <a:rPr lang="ja-JP" altLang="en-US" sz="1600" dirty="0">
                <a:latin typeface="+mn-ea"/>
              </a:rPr>
              <a:t>（各製造メーカーの</a:t>
            </a:r>
            <a:r>
              <a:rPr lang="en-US" altLang="ja-JP" sz="1600" dirty="0">
                <a:latin typeface="+mn-ea"/>
              </a:rPr>
              <a:t>Web</a:t>
            </a:r>
            <a:r>
              <a:rPr lang="ja-JP" altLang="en-US" sz="1600" dirty="0">
                <a:latin typeface="+mn-ea"/>
              </a:rPr>
              <a:t>サイトまたは直接問い合わせ）</a:t>
            </a:r>
            <a:endParaRPr lang="en-US" altLang="ja-JP" sz="16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5753" y="3600290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メーカー名・型式・</a:t>
            </a:r>
            <a:endParaRPr kumimoji="1" lang="en-US" altLang="ja-JP" dirty="0" smtClean="0"/>
          </a:p>
          <a:p>
            <a:r>
              <a:rPr kumimoji="1" lang="ja-JP" altLang="en-US" dirty="0" smtClean="0"/>
              <a:t>定格容量・製造年月日・・・・・・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51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676125" y="836712"/>
            <a:ext cx="7762581" cy="2460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0" rIns="10800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/>
              <a:t>　　　　　　　　　　　　　　　　　　　　　</a:t>
            </a:r>
            <a:r>
              <a:rPr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メーカー見解書</a:t>
            </a:r>
          </a:p>
          <a:p>
            <a:pPr eaLnBrk="1" hangingPunct="1"/>
            <a:r>
              <a:rPr lang="ja-JP" altLang="en-US" sz="2000" dirty="0" smtClean="0">
                <a:solidFill>
                  <a:srgbClr val="000000"/>
                </a:solidFill>
                <a:latin typeface="+mn-ea"/>
                <a:ea typeface="+mn-ea"/>
              </a:rPr>
              <a:t>ご照会品</a:t>
            </a:r>
            <a:r>
              <a:rPr lang="ja-JP" altLang="en-US" sz="2000" dirty="0">
                <a:solidFill>
                  <a:srgbClr val="000000"/>
                </a:solidFill>
                <a:latin typeface="+mn-ea"/>
                <a:ea typeface="+mn-ea"/>
              </a:rPr>
              <a:t>には、不燃性油（ＰＣＢ油）は使用しておりません</a:t>
            </a:r>
            <a:r>
              <a:rPr lang="ja-JP" altLang="en-US" sz="2000" dirty="0" smtClean="0">
                <a:solidFill>
                  <a:srgbClr val="000000"/>
                </a:solidFill>
                <a:latin typeface="+mn-ea"/>
                <a:ea typeface="+mn-ea"/>
              </a:rPr>
              <a:t>。⇒</a:t>
            </a:r>
            <a:r>
              <a:rPr lang="en-US" altLang="ja-JP" b="1" dirty="0" smtClean="0">
                <a:solidFill>
                  <a:srgbClr val="000000"/>
                </a:solidFill>
                <a:latin typeface="+mn-ea"/>
                <a:ea typeface="+mn-ea"/>
              </a:rPr>
              <a:t>(1)</a:t>
            </a:r>
            <a:endParaRPr lang="ja-JP" altLang="en-US" sz="2000" b="1" dirty="0">
              <a:latin typeface="+mn-ea"/>
              <a:ea typeface="+mn-ea"/>
            </a:endParaRPr>
          </a:p>
          <a:p>
            <a:pPr eaLnBrk="1" hangingPunct="1"/>
            <a:r>
              <a:rPr lang="ja-JP" altLang="en-US" sz="2000" dirty="0"/>
              <a:t>・・・・・・・・・・・・・・・・・・・・・・・・・・・・・・・・・・・・・・・・・・・・・・・・・・・・・・・</a:t>
            </a:r>
          </a:p>
          <a:p>
            <a:r>
              <a:rPr lang="ja-JP" altLang="en-US" sz="2000" dirty="0"/>
              <a:t>・・・・・・・・・・・・・・・・・・・・・・・・・・・・・・・・・・・・・・・・・・・・・・・・・・・・・・・</a:t>
            </a:r>
          </a:p>
          <a:p>
            <a:r>
              <a:rPr lang="ja-JP" altLang="en-US" sz="2000" dirty="0"/>
              <a:t>・・・・・・・・・・・・・・・・・・・・・・・・・・・・・・・・・・・・・・・・・・・・・・・・・・・・・・・</a:t>
            </a:r>
          </a:p>
          <a:p>
            <a:endParaRPr lang="en-US" altLang="ja-JP" sz="2000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56" y="152400"/>
            <a:ext cx="7992888" cy="533400"/>
          </a:xfrm>
        </p:spPr>
        <p:txBody>
          <a:bodyPr>
            <a:noAutofit/>
          </a:bodyPr>
          <a:lstStyle/>
          <a:p>
            <a:r>
              <a:rPr lang="ja-JP" altLang="en-US" sz="2800" dirty="0" smtClean="0">
                <a:solidFill>
                  <a:srgbClr val="000000"/>
                </a:solidFill>
              </a:rPr>
              <a:t>製造メーカーの</a:t>
            </a:r>
            <a:r>
              <a:rPr lang="en-US" altLang="ja-JP" sz="2800" dirty="0" smtClean="0">
                <a:solidFill>
                  <a:srgbClr val="000000"/>
                </a:solidFill>
              </a:rPr>
              <a:t>PCB</a:t>
            </a:r>
            <a:r>
              <a:rPr lang="ja-JP" altLang="en-US" sz="2800" dirty="0" smtClean="0">
                <a:solidFill>
                  <a:srgbClr val="000000"/>
                </a:solidFill>
              </a:rPr>
              <a:t>含有に係る見解書等について</a:t>
            </a:r>
            <a:endParaRPr lang="ja-JP" altLang="en-US" sz="2800" dirty="0" smtClean="0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819315" y="2647284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0" rIns="10800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000000"/>
                </a:solidFill>
                <a:latin typeface="+mn-ea"/>
                <a:ea typeface="+mn-ea"/>
              </a:rPr>
              <a:t>ＰＣＢの低濃度混入の可能性を前提とした取扱いをお願いします</a:t>
            </a:r>
            <a:r>
              <a:rPr lang="ja-JP" altLang="en-US" sz="2000" dirty="0" smtClean="0">
                <a:solidFill>
                  <a:srgbClr val="000000"/>
                </a:solidFill>
                <a:latin typeface="+mn-ea"/>
                <a:ea typeface="+mn-ea"/>
              </a:rPr>
              <a:t>。⇒</a:t>
            </a:r>
            <a:r>
              <a:rPr lang="en-US" altLang="ja-JP" sz="2000" b="1" dirty="0" smtClean="0">
                <a:solidFill>
                  <a:srgbClr val="000000"/>
                </a:solidFill>
                <a:latin typeface="+mn-ea"/>
                <a:ea typeface="+mn-ea"/>
              </a:rPr>
              <a:t>(2)</a:t>
            </a:r>
            <a:endParaRPr lang="ja-JP" altLang="en-US" sz="2000" b="1" dirty="0">
              <a:latin typeface="+mn-ea"/>
              <a:ea typeface="+mn-ea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555251" y="3352528"/>
            <a:ext cx="8208912" cy="118420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800" dirty="0" smtClean="0">
                <a:solidFill>
                  <a:srgbClr val="000000"/>
                </a:solidFill>
                <a:latin typeface="+mj-ea"/>
                <a:ea typeface="+mj-ea"/>
              </a:rPr>
              <a:t>(1)</a:t>
            </a:r>
            <a:r>
              <a:rPr lang="ja-JP" altLang="en-US" sz="2800" dirty="0" smtClean="0">
                <a:solidFill>
                  <a:srgbClr val="000000"/>
                </a:solidFill>
                <a:latin typeface="+mj-ea"/>
                <a:ea typeface="+mj-ea"/>
              </a:rPr>
              <a:t>製造</a:t>
            </a:r>
            <a:r>
              <a:rPr lang="ja-JP" altLang="en-US" sz="2800" dirty="0">
                <a:solidFill>
                  <a:srgbClr val="000000"/>
                </a:solidFill>
                <a:latin typeface="+mj-ea"/>
                <a:ea typeface="+mj-ea"/>
              </a:rPr>
              <a:t>時に意図的</a:t>
            </a:r>
            <a:r>
              <a:rPr lang="ja-JP" altLang="en-US" sz="2800" dirty="0" smtClean="0">
                <a:solidFill>
                  <a:srgbClr val="000000"/>
                </a:solidFill>
                <a:latin typeface="+mj-ea"/>
                <a:ea typeface="+mj-ea"/>
              </a:rPr>
              <a:t>に</a:t>
            </a:r>
            <a:r>
              <a:rPr lang="ja-JP" altLang="en-US" sz="2800" dirty="0">
                <a:solidFill>
                  <a:srgbClr val="000000"/>
                </a:solidFill>
                <a:latin typeface="+mj-ea"/>
                <a:ea typeface="+mj-ea"/>
              </a:rPr>
              <a:t>ＰＣＢ</a:t>
            </a:r>
            <a:r>
              <a:rPr lang="ja-JP" altLang="en-US" sz="2800" dirty="0" smtClean="0">
                <a:solidFill>
                  <a:srgbClr val="000000"/>
                </a:solidFill>
                <a:latin typeface="+mj-ea"/>
                <a:ea typeface="+mj-ea"/>
              </a:rPr>
              <a:t>を</a:t>
            </a:r>
            <a:r>
              <a:rPr lang="ja-JP" altLang="en-US" sz="2800" dirty="0">
                <a:solidFill>
                  <a:srgbClr val="000000"/>
                </a:solidFill>
                <a:latin typeface="+mj-ea"/>
                <a:ea typeface="+mj-ea"/>
              </a:rPr>
              <a:t>使用したものでは</a:t>
            </a:r>
            <a:r>
              <a:rPr lang="ja-JP" altLang="en-US" sz="2800" dirty="0" smtClean="0">
                <a:solidFill>
                  <a:srgbClr val="000000"/>
                </a:solidFill>
                <a:latin typeface="+mj-ea"/>
                <a:ea typeface="+mj-ea"/>
              </a:rPr>
              <a:t>ない</a:t>
            </a:r>
            <a:endParaRPr lang="ja-JP" altLang="en-US" sz="2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ja-JP" sz="2800" dirty="0" smtClean="0">
                <a:latin typeface="+mj-ea"/>
                <a:ea typeface="+mj-ea"/>
              </a:rPr>
              <a:t>(2)</a:t>
            </a:r>
            <a:r>
              <a:rPr lang="ja-JP" altLang="en-US" sz="2800" dirty="0" smtClean="0">
                <a:latin typeface="+mj-ea"/>
                <a:ea typeface="+mj-ea"/>
              </a:rPr>
              <a:t>微量</a:t>
            </a:r>
            <a:r>
              <a:rPr lang="en-US" altLang="ja-JP" sz="2800" dirty="0" smtClean="0">
                <a:latin typeface="+mj-ea"/>
                <a:ea typeface="+mj-ea"/>
              </a:rPr>
              <a:t>PCB</a:t>
            </a:r>
            <a:r>
              <a:rPr lang="ja-JP" altLang="en-US" sz="2800" dirty="0" smtClean="0">
                <a:latin typeface="+mj-ea"/>
                <a:ea typeface="+mj-ea"/>
              </a:rPr>
              <a:t>の</a:t>
            </a:r>
            <a:r>
              <a:rPr lang="ja-JP" altLang="en-US" sz="2800" dirty="0">
                <a:latin typeface="+mj-ea"/>
                <a:ea typeface="+mj-ea"/>
              </a:rPr>
              <a:t>混入の</a:t>
            </a:r>
            <a:r>
              <a:rPr lang="ja-JP" altLang="en-US" sz="2800" dirty="0" smtClean="0">
                <a:latin typeface="+mj-ea"/>
                <a:ea typeface="+mj-ea"/>
              </a:rPr>
              <a:t>可能性がある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6047" y="5877272"/>
            <a:ext cx="7484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 smtClean="0"/>
              <a:t>内容を最後までよく読んで確認してから対応してください。</a:t>
            </a:r>
            <a:endParaRPr kumimoji="1" lang="ja-JP" altLang="en-US" sz="2200" b="1" dirty="0"/>
          </a:p>
        </p:txBody>
      </p:sp>
      <p:sp>
        <p:nvSpPr>
          <p:cNvPr id="4" name="下矢印 3"/>
          <p:cNvSpPr/>
          <p:nvPr/>
        </p:nvSpPr>
        <p:spPr>
          <a:xfrm>
            <a:off x="3930899" y="4362924"/>
            <a:ext cx="973168" cy="476441"/>
          </a:xfrm>
          <a:prstGeom prst="downArrow">
            <a:avLst>
              <a:gd name="adj1" fmla="val 64399"/>
              <a:gd name="adj2" fmla="val 36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28" b="97241" l="2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41" y="5797989"/>
            <a:ext cx="589452" cy="5894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円/楕円 1"/>
          <p:cNvSpPr/>
          <p:nvPr/>
        </p:nvSpPr>
        <p:spPr>
          <a:xfrm>
            <a:off x="575276" y="4982960"/>
            <a:ext cx="7964278" cy="735747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dirty="0" smtClean="0"/>
              <a:t>　絶縁油中の</a:t>
            </a:r>
            <a:r>
              <a:rPr lang="en-US" altLang="ja-JP" sz="2800" dirty="0" smtClean="0"/>
              <a:t>PCB</a:t>
            </a:r>
            <a:r>
              <a:rPr lang="ja-JP" altLang="en-US" sz="2800" dirty="0" smtClean="0"/>
              <a:t>濃度の分析</a:t>
            </a:r>
            <a:r>
              <a:rPr lang="ja-JP" altLang="en-US" sz="2800" dirty="0"/>
              <a:t>が必要</a:t>
            </a:r>
          </a:p>
        </p:txBody>
      </p:sp>
    </p:spTree>
    <p:extLst>
      <p:ext uri="{BB962C8B-B14F-4D97-AF65-F5344CB8AC3E}">
        <p14:creationId xmlns:p14="http://schemas.microsoft.com/office/powerpoint/2010/main" val="25696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図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04" y="4106460"/>
            <a:ext cx="2605088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図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98790"/>
            <a:ext cx="1746250" cy="23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2075"/>
          <p:cNvSpPr txBox="1">
            <a:spLocks noChangeArrowheads="1"/>
          </p:cNvSpPr>
          <p:nvPr/>
        </p:nvSpPr>
        <p:spPr bwMode="auto">
          <a:xfrm>
            <a:off x="6023861" y="6097165"/>
            <a:ext cx="2364564" cy="29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試料採取後のコンデンサー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6023860" y="5157192"/>
            <a:ext cx="2402840" cy="39306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3" name="テキスト ボックス 2080"/>
          <p:cNvSpPr txBox="1">
            <a:spLocks noChangeArrowheads="1"/>
          </p:cNvSpPr>
          <p:nvPr/>
        </p:nvSpPr>
        <p:spPr bwMode="auto">
          <a:xfrm>
            <a:off x="572666" y="6237312"/>
            <a:ext cx="23431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試料採取に使用したキット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67362" y="1551719"/>
            <a:ext cx="7695190" cy="2368472"/>
            <a:chOff x="681446" y="1110503"/>
            <a:chExt cx="7695190" cy="2368472"/>
          </a:xfrm>
        </p:grpSpPr>
        <p:sp>
          <p:nvSpPr>
            <p:cNvPr id="15" name="テキスト ボックス 251"/>
            <p:cNvSpPr txBox="1">
              <a:spLocks noChangeArrowheads="1"/>
            </p:cNvSpPr>
            <p:nvPr/>
          </p:nvSpPr>
          <p:spPr bwMode="auto">
            <a:xfrm>
              <a:off x="681446" y="2907357"/>
              <a:ext cx="2292919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コンデンサーに穴を開ける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16" name="テキスト ボックス 2064"/>
            <p:cNvSpPr txBox="1">
              <a:spLocks noChangeArrowheads="1"/>
            </p:cNvSpPr>
            <p:nvPr/>
          </p:nvSpPr>
          <p:spPr bwMode="auto">
            <a:xfrm>
              <a:off x="4048403" y="2907357"/>
              <a:ext cx="941737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試料採取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17" name="テキスト ボックス 2067"/>
            <p:cNvSpPr txBox="1">
              <a:spLocks noChangeArrowheads="1"/>
            </p:cNvSpPr>
            <p:nvPr/>
          </p:nvSpPr>
          <p:spPr bwMode="auto">
            <a:xfrm>
              <a:off x="6751221" y="2907357"/>
              <a:ext cx="975223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穴を塞ぐ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20" name="右矢印 19"/>
            <p:cNvSpPr/>
            <p:nvPr/>
          </p:nvSpPr>
          <p:spPr>
            <a:xfrm>
              <a:off x="3187683" y="1696259"/>
              <a:ext cx="180340" cy="43561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1" name="右矢印 20"/>
            <p:cNvSpPr/>
            <p:nvPr/>
          </p:nvSpPr>
          <p:spPr>
            <a:xfrm>
              <a:off x="5830097" y="1776384"/>
              <a:ext cx="180340" cy="43561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下矢印 21"/>
            <p:cNvSpPr/>
            <p:nvPr/>
          </p:nvSpPr>
          <p:spPr>
            <a:xfrm>
              <a:off x="6898084" y="3203808"/>
              <a:ext cx="358140" cy="275167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pic>
          <p:nvPicPr>
            <p:cNvPr id="2061" name="図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447" y="1110503"/>
              <a:ext cx="2418903" cy="1767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図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925" y="1127815"/>
              <a:ext cx="2328150" cy="173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図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223" y="1118597"/>
              <a:ext cx="2272413" cy="175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テキスト ボックス 34"/>
          <p:cNvSpPr txBox="1"/>
          <p:nvPr/>
        </p:nvSpPr>
        <p:spPr>
          <a:xfrm>
            <a:off x="709419" y="764704"/>
            <a:ext cx="80390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分析業者は</a:t>
            </a:r>
            <a:r>
              <a:rPr lang="ja-JP" altLang="en-US" sz="1600" b="1" dirty="0" smtClean="0">
                <a:latin typeface="+mn-ea"/>
              </a:rPr>
              <a:t>（一社）日本環境測定分析協会</a:t>
            </a:r>
            <a:r>
              <a:rPr lang="ja-JP" altLang="en-US" sz="1600" dirty="0" smtClean="0">
                <a:latin typeface="+mn-ea"/>
              </a:rPr>
              <a:t>（</a:t>
            </a:r>
            <a:r>
              <a:rPr lang="en-US" altLang="ja-JP" sz="1600" dirty="0" smtClean="0">
                <a:latin typeface="+mn-ea"/>
                <a:hlinkClick r:id="rId7"/>
              </a:rPr>
              <a:t>https</a:t>
            </a:r>
            <a:r>
              <a:rPr lang="en-US" altLang="ja-JP" sz="1600" dirty="0">
                <a:latin typeface="+mn-ea"/>
                <a:hlinkClick r:id="rId7"/>
              </a:rPr>
              <a:t>://</a:t>
            </a:r>
            <a:r>
              <a:rPr lang="en-US" altLang="ja-JP" sz="1600" dirty="0" smtClean="0">
                <a:latin typeface="+mn-ea"/>
                <a:hlinkClick r:id="rId7"/>
              </a:rPr>
              <a:t>www.jemca.or.jp/sys/member_list</a:t>
            </a:r>
            <a:r>
              <a:rPr lang="ja-JP" altLang="en-US" sz="1600" dirty="0" smtClean="0">
                <a:latin typeface="+mn-ea"/>
              </a:rPr>
              <a:t>）のホームページなどから探してください。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37" name="タイトル 1"/>
          <p:cNvSpPr>
            <a:spLocks noGrp="1"/>
          </p:cNvSpPr>
          <p:nvPr>
            <p:ph type="title"/>
          </p:nvPr>
        </p:nvSpPr>
        <p:spPr>
          <a:xfrm>
            <a:off x="628650" y="177800"/>
            <a:ext cx="7886700" cy="471585"/>
          </a:xfrm>
        </p:spPr>
        <p:txBody>
          <a:bodyPr>
            <a:normAutofit fontScale="90000"/>
          </a:bodyPr>
          <a:lstStyle/>
          <a:p>
            <a:r>
              <a:rPr lang="en-US" altLang="ja-JP" sz="31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STEP</a:t>
            </a:r>
            <a:r>
              <a:rPr lang="ja-JP" altLang="en-US" sz="31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２</a:t>
            </a:r>
            <a:r>
              <a:rPr lang="ja-JP" altLang="en-US" sz="3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3600" dirty="0" smtClean="0"/>
              <a:t>絶縁油中の</a:t>
            </a:r>
            <a:r>
              <a:rPr lang="en-US" altLang="ja-JP" dirty="0" smtClean="0"/>
              <a:t>PCB</a:t>
            </a:r>
            <a:r>
              <a:rPr lang="ja-JP" altLang="en-US" dirty="0" smtClean="0"/>
              <a:t>濃度の分析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3060282" y="5221649"/>
            <a:ext cx="27297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 smtClean="0">
                <a:latin typeface="+mn-ea"/>
              </a:rPr>
              <a:t>↓</a:t>
            </a:r>
            <a:endParaRPr lang="en-US" altLang="ja-JP" b="1" dirty="0" smtClean="0">
              <a:latin typeface="+mn-ea"/>
            </a:endParaRPr>
          </a:p>
          <a:p>
            <a:pPr algn="ctr"/>
            <a:endParaRPr lang="en-US" altLang="ja-JP" sz="600" b="1" dirty="0" smtClean="0">
              <a:latin typeface="+mn-ea"/>
            </a:endParaRPr>
          </a:p>
          <a:p>
            <a:pPr algn="ctr"/>
            <a:r>
              <a:rPr lang="ja-JP" altLang="en-US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処分計画</a:t>
            </a:r>
            <a:r>
              <a:rPr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</a:t>
            </a:r>
            <a:r>
              <a:rPr lang="ja-JP" altLang="en-US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たてて</a:t>
            </a:r>
            <a:endParaRPr lang="en-US" altLang="ja-JP" b="1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分析するのが</a:t>
            </a:r>
            <a:r>
              <a:rPr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望ましい</a:t>
            </a:r>
            <a:endParaRPr lang="en-US" altLang="ja-JP" sz="16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912824" y="4679832"/>
            <a:ext cx="3027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 smtClean="0"/>
              <a:t>穴</a:t>
            </a:r>
            <a:r>
              <a:rPr lang="ja-JP" altLang="en-US" sz="1600" dirty="0"/>
              <a:t>を開けたことに</a:t>
            </a:r>
            <a:r>
              <a:rPr lang="ja-JP" altLang="en-US" sz="1600" dirty="0" smtClean="0"/>
              <a:t>より、保管中に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油が漏れる危険性</a:t>
            </a:r>
            <a:r>
              <a:rPr lang="ja-JP" altLang="en-US" sz="1600" dirty="0"/>
              <a:t>が</a:t>
            </a:r>
            <a:r>
              <a:rPr lang="ja-JP" altLang="en-US" sz="1600" dirty="0" smtClean="0"/>
              <a:t>高まります。</a:t>
            </a:r>
            <a:endParaRPr lang="ja-JP" altLang="en-US" sz="1600" dirty="0"/>
          </a:p>
        </p:txBody>
      </p:sp>
      <p:sp>
        <p:nvSpPr>
          <p:cNvPr id="5" name="角丸四角形 4"/>
          <p:cNvSpPr/>
          <p:nvPr/>
        </p:nvSpPr>
        <p:spPr>
          <a:xfrm>
            <a:off x="611560" y="3724702"/>
            <a:ext cx="2314791" cy="2860272"/>
          </a:xfrm>
          <a:prstGeom prst="roundRect">
            <a:avLst>
              <a:gd name="adj" fmla="val 13293"/>
            </a:avLst>
          </a:prstGeom>
          <a:noFill/>
          <a:ln w="25400"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305074" y="1405067"/>
            <a:ext cx="2034678" cy="341407"/>
          </a:xfrm>
          <a:prstGeom prst="roundRect">
            <a:avLst/>
          </a:prstGeom>
          <a:solidFill>
            <a:srgbClr val="CCFF66"/>
          </a:solidFill>
          <a:ln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例）コンデンサーの場合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2022913" y="3770832"/>
            <a:ext cx="2326705" cy="575820"/>
          </a:xfrm>
          <a:prstGeom prst="wedgeRoundRectCallout">
            <a:avLst>
              <a:gd name="adj1" fmla="val -49530"/>
              <a:gd name="adj2" fmla="val 87049"/>
              <a:gd name="adj3" fmla="val 16667"/>
            </a:avLst>
          </a:prstGeom>
          <a:solidFill>
            <a:srgbClr val="CCFF66"/>
          </a:solidFill>
          <a:ln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油中</a:t>
            </a:r>
            <a:r>
              <a:rPr lang="ja-JP" altLang="en-US" sz="1400" b="1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に</a:t>
            </a:r>
            <a:r>
              <a:rPr lang="en-US" altLang="ja-JP" sz="1400" b="1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PCB</a:t>
            </a:r>
            <a:r>
              <a:rPr lang="ja-JP" altLang="en-US" sz="1400" b="1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が含まれて</a:t>
            </a:r>
            <a:r>
              <a:rPr lang="ja-JP" altLang="en-US" sz="1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いた</a:t>
            </a:r>
            <a:endParaRPr lang="en-US" altLang="ja-JP" sz="1400" b="1" dirty="0" smtClean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場合はこれも</a:t>
            </a:r>
            <a:r>
              <a:rPr lang="en-US" altLang="ja-JP" sz="1400" b="1" u="sng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PCB</a:t>
            </a:r>
            <a:r>
              <a:rPr lang="ja-JP" altLang="en-US" sz="1400" b="1" u="sng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廃棄物</a:t>
            </a:r>
            <a:endParaRPr lang="ja-JP" altLang="ja-JP" sz="1400" b="1" u="sng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6991870" y="4346652"/>
            <a:ext cx="1900610" cy="522508"/>
          </a:xfrm>
          <a:prstGeom prst="wedgeRoundRectCallout">
            <a:avLst>
              <a:gd name="adj1" fmla="val 2588"/>
              <a:gd name="adj2" fmla="val 102618"/>
              <a:gd name="adj3" fmla="val 16667"/>
            </a:avLst>
          </a:prstGeom>
          <a:solidFill>
            <a:srgbClr val="CCFF66"/>
          </a:solidFill>
          <a:ln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1400" b="1" dirty="0">
                <a:solidFill>
                  <a:srgbClr val="000000"/>
                </a:solidFill>
                <a:latin typeface="+mj-ea"/>
                <a:ea typeface="+mj-ea"/>
                <a:cs typeface="Times New Roman" pitchFamily="18" charset="0"/>
              </a:rPr>
              <a:t>確実に</a:t>
            </a:r>
            <a:r>
              <a:rPr lang="ja-JP" altLang="ja-JP" sz="1400" b="1" dirty="0" smtClean="0">
                <a:solidFill>
                  <a:srgbClr val="000000"/>
                </a:solidFill>
                <a:latin typeface="+mj-ea"/>
                <a:ea typeface="+mj-ea"/>
                <a:cs typeface="Times New Roman" pitchFamily="18" charset="0"/>
              </a:rPr>
              <a:t>塞がれていること</a:t>
            </a:r>
            <a:r>
              <a:rPr lang="ja-JP" altLang="ja-JP" sz="1400" b="1" dirty="0">
                <a:solidFill>
                  <a:srgbClr val="000000"/>
                </a:solidFill>
                <a:latin typeface="+mj-ea"/>
                <a:ea typeface="+mj-ea"/>
                <a:cs typeface="Times New Roman" pitchFamily="18" charset="0"/>
              </a:rPr>
              <a:t>を</a:t>
            </a:r>
            <a:r>
              <a:rPr lang="ja-JP" altLang="ja-JP" sz="1400" b="1" dirty="0" smtClean="0">
                <a:solidFill>
                  <a:srgbClr val="000000"/>
                </a:solidFill>
                <a:latin typeface="+mj-ea"/>
                <a:ea typeface="+mj-ea"/>
                <a:cs typeface="Times New Roman" pitchFamily="18" charset="0"/>
              </a:rPr>
              <a:t>確認。</a:t>
            </a:r>
            <a:r>
              <a:rPr lang="en-US" altLang="ja-JP" sz="1400" b="1" dirty="0" smtClean="0">
                <a:solidFill>
                  <a:srgbClr val="000000"/>
                </a:solidFill>
                <a:latin typeface="+mj-ea"/>
                <a:ea typeface="+mj-ea"/>
                <a:cs typeface="Times New Roman" pitchFamily="18" charset="0"/>
              </a:rPr>
              <a:t>  </a:t>
            </a:r>
            <a:endParaRPr lang="ja-JP" altLang="ja-JP" sz="3200" b="1" dirty="0">
              <a:solidFill>
                <a:schemeClr val="tx1"/>
              </a:solidFill>
              <a:latin typeface="+mj-ea"/>
              <a:ea typeface="+mj-ea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51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 noChangeAspect="1"/>
          </p:cNvSpPr>
          <p:nvPr>
            <p:ph type="title"/>
          </p:nvPr>
        </p:nvSpPr>
        <p:spPr>
          <a:xfrm>
            <a:off x="562210" y="260648"/>
            <a:ext cx="8089426" cy="529092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③</a:t>
            </a:r>
            <a:r>
              <a:rPr kumimoji="1" lang="en-US" altLang="ja-JP" sz="2800" dirty="0" smtClean="0"/>
              <a:t>PCB</a:t>
            </a:r>
            <a:r>
              <a:rPr kumimoji="1" lang="ja-JP" altLang="en-US" sz="2800" dirty="0" smtClean="0"/>
              <a:t>廃棄物の確認方法（照明器具の安定器）</a:t>
            </a:r>
            <a:endParaRPr kumimoji="1" lang="ja-JP" altLang="en-US" sz="28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3440" y="2447915"/>
            <a:ext cx="97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</a:t>
            </a:r>
            <a:endParaRPr kumimoji="1" lang="ja-JP" altLang="en-US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7668344" y="1599161"/>
            <a:ext cx="830108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CC0099"/>
                </a:solidFill>
              </a:rPr>
              <a:t>いい</a:t>
            </a:r>
            <a:r>
              <a:rPr lang="ja-JP" altLang="en-US" sz="1400" b="1" dirty="0">
                <a:solidFill>
                  <a:srgbClr val="CC0099"/>
                </a:solidFill>
              </a:rPr>
              <a:t>え</a:t>
            </a:r>
            <a:endParaRPr kumimoji="1" lang="ja-JP" altLang="en-US" sz="1400" b="1" dirty="0">
              <a:solidFill>
                <a:srgbClr val="CC0099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98174" y="884198"/>
            <a:ext cx="7952003" cy="369332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STEP1</a:t>
            </a:r>
            <a:r>
              <a:rPr kumimoji="1" lang="ja-JP" altLang="en-US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kumimoji="1" lang="ja-JP" altLang="en-US" b="1" dirty="0" smtClean="0">
                <a:latin typeface="+mj-ea"/>
                <a:ea typeface="+mj-ea"/>
              </a:rPr>
              <a:t>建築物の建築</a:t>
            </a:r>
            <a:r>
              <a:rPr lang="ja-JP" altLang="en-US" b="1" dirty="0" smtClean="0">
                <a:latin typeface="+mj-ea"/>
                <a:ea typeface="+mj-ea"/>
              </a:rPr>
              <a:t>年月日の確認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598174" y="1249197"/>
            <a:ext cx="7922512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latin typeface="+mj-ea"/>
                <a:cs typeface="ＭＳ Ｐゴシック" pitchFamily="50" charset="-128"/>
              </a:rPr>
              <a:t>1977(S52)</a:t>
            </a:r>
            <a:r>
              <a:rPr lang="ja-JP" altLang="en-US" sz="1600" dirty="0" smtClean="0">
                <a:latin typeface="+mj-ea"/>
                <a:cs typeface="ＭＳ Ｐゴシック" pitchFamily="50" charset="-128"/>
              </a:rPr>
              <a:t>年</a:t>
            </a:r>
            <a:r>
              <a:rPr lang="ja-JP" altLang="en-US" sz="1600" dirty="0" smtClean="0">
                <a:latin typeface="+mj-ea"/>
                <a:cs typeface="ＭＳ Ｐゴシック" pitchFamily="50" charset="-128"/>
              </a:rPr>
              <a:t>３月以前の建物です</a:t>
            </a:r>
            <a:r>
              <a:rPr lang="ja-JP" altLang="en-US" sz="1600" dirty="0" smtClean="0">
                <a:latin typeface="+mj-ea"/>
                <a:cs typeface="ＭＳ Ｐゴシック" pitchFamily="50" charset="-128"/>
              </a:rPr>
              <a:t>か</a:t>
            </a:r>
            <a:r>
              <a:rPr kumimoji="1" lang="ja-JP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ＭＳ Ｐゴシック" pitchFamily="50" charset="-128"/>
              </a:rPr>
              <a:t>？</a:t>
            </a:r>
            <a:endParaRPr kumimoji="1" lang="en-US" altLang="ja-JP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ＭＳ Ｐゴシック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366059" y="1599161"/>
            <a:ext cx="757669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rgbClr val="FF0000"/>
                </a:solidFill>
              </a:rPr>
              <a:t>はい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1377890" y="1594985"/>
            <a:ext cx="0" cy="360000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460432" y="1629296"/>
            <a:ext cx="0" cy="3815928"/>
          </a:xfrm>
          <a:prstGeom prst="straightConnector1">
            <a:avLst/>
          </a:prstGeom>
          <a:ln w="25400" cap="sq" cmpd="sng">
            <a:solidFill>
              <a:srgbClr val="CC0099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598173" y="1957627"/>
            <a:ext cx="7824239" cy="369332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STEP</a:t>
            </a:r>
            <a:r>
              <a:rPr lang="ja-JP" altLang="en-US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２　</a:t>
            </a:r>
            <a:r>
              <a:rPr lang="ja-JP" altLang="en-US" b="1" dirty="0" smtClean="0">
                <a:latin typeface="+mj-ea"/>
              </a:rPr>
              <a:t>器具及び安定器の製造年月日の確認</a:t>
            </a:r>
            <a:endParaRPr lang="ja-JP" altLang="en-US" b="1" dirty="0">
              <a:latin typeface="+mj-ea"/>
            </a:endParaRPr>
          </a:p>
        </p:txBody>
      </p:sp>
      <p:sp>
        <p:nvSpPr>
          <p:cNvPr id="44" name="テキスト ボックス 2"/>
          <p:cNvSpPr txBox="1">
            <a:spLocks noChangeArrowheads="1"/>
          </p:cNvSpPr>
          <p:nvPr/>
        </p:nvSpPr>
        <p:spPr bwMode="auto">
          <a:xfrm>
            <a:off x="598173" y="2348880"/>
            <a:ext cx="7824240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latin typeface="+mj-ea"/>
                <a:cs typeface="ＭＳ Ｐゴシック" pitchFamily="50" charset="-128"/>
              </a:rPr>
              <a:t>1972(S47)</a:t>
            </a:r>
            <a:r>
              <a:rPr lang="ja-JP" altLang="en-US" sz="1600" dirty="0" smtClean="0">
                <a:latin typeface="+mj-ea"/>
                <a:cs typeface="ＭＳ Ｐゴシック" pitchFamily="50" charset="-128"/>
              </a:rPr>
              <a:t>年</a:t>
            </a:r>
            <a:r>
              <a:rPr lang="ja-JP" altLang="en-US" sz="1600" dirty="0">
                <a:latin typeface="+mj-ea"/>
                <a:cs typeface="ＭＳ Ｐゴシック" pitchFamily="50" charset="-128"/>
              </a:rPr>
              <a:t>以前の照明器具または</a:t>
            </a:r>
            <a:r>
              <a:rPr lang="en-US" altLang="ja-JP" sz="1600" dirty="0">
                <a:latin typeface="+mj-ea"/>
                <a:cs typeface="ＭＳ Ｐゴシック" pitchFamily="50" charset="-128"/>
              </a:rPr>
              <a:t>1957</a:t>
            </a:r>
            <a:r>
              <a:rPr lang="ja-JP" altLang="en-US" sz="1600" dirty="0">
                <a:latin typeface="+mj-ea"/>
                <a:cs typeface="ＭＳ Ｐゴシック" pitchFamily="50" charset="-128"/>
              </a:rPr>
              <a:t>年～</a:t>
            </a:r>
            <a:r>
              <a:rPr lang="en-US" altLang="ja-JP" sz="1600" dirty="0">
                <a:latin typeface="+mj-ea"/>
                <a:cs typeface="ＭＳ Ｐゴシック" pitchFamily="50" charset="-128"/>
              </a:rPr>
              <a:t>1972</a:t>
            </a:r>
            <a:r>
              <a:rPr lang="ja-JP" altLang="en-US" sz="1600" dirty="0">
                <a:latin typeface="+mj-ea"/>
                <a:cs typeface="ＭＳ Ｐゴシック" pitchFamily="50" charset="-128"/>
              </a:rPr>
              <a:t>年８月に国内で生産の安定器ですか</a:t>
            </a:r>
            <a:r>
              <a:rPr lang="ja-JP" altLang="en-US" sz="1600" dirty="0" smtClean="0">
                <a:latin typeface="+mj-ea"/>
                <a:cs typeface="ＭＳ Ｐゴシック" pitchFamily="50" charset="-128"/>
              </a:rPr>
              <a:t>？</a:t>
            </a:r>
            <a:endParaRPr lang="en-US" altLang="ja-JP" sz="1600" dirty="0">
              <a:latin typeface="+mj-ea"/>
              <a:cs typeface="ＭＳ Ｐゴシック" pitchFamily="50" charset="-128"/>
            </a:endParaRPr>
          </a:p>
        </p:txBody>
      </p:sp>
      <p:sp>
        <p:nvSpPr>
          <p:cNvPr id="67" name="テキスト ボックス 2"/>
          <p:cNvSpPr txBox="1">
            <a:spLocks noChangeArrowheads="1"/>
          </p:cNvSpPr>
          <p:nvPr/>
        </p:nvSpPr>
        <p:spPr bwMode="auto">
          <a:xfrm>
            <a:off x="611560" y="3106112"/>
            <a:ext cx="7272807" cy="338554"/>
          </a:xfrm>
          <a:prstGeom prst="rect">
            <a:avLst/>
          </a:prstGeom>
          <a:solidFill>
            <a:srgbClr val="66CCFF"/>
          </a:solidFill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STEP</a:t>
            </a:r>
            <a:r>
              <a:rPr lang="ja-JP" altLang="en-US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３　</a:t>
            </a:r>
            <a:r>
              <a:rPr lang="ja-JP" altLang="en-US" sz="1600" b="1" dirty="0" smtClean="0">
                <a:latin typeface="ＭＳ ゴシック" pitchFamily="49" charset="-128"/>
                <a:ea typeface="ＭＳ ゴシック" pitchFamily="49" charset="-128"/>
              </a:rPr>
              <a:t>力率の確認</a:t>
            </a:r>
            <a:endParaRPr lang="en-US" altLang="ja-JP" sz="1600" b="1" dirty="0" smtClean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</p:txBody>
      </p:sp>
      <p:sp>
        <p:nvSpPr>
          <p:cNvPr id="69" name="テキスト ボックス 2"/>
          <p:cNvSpPr txBox="1">
            <a:spLocks noChangeArrowheads="1"/>
          </p:cNvSpPr>
          <p:nvPr/>
        </p:nvSpPr>
        <p:spPr bwMode="auto">
          <a:xfrm>
            <a:off x="611560" y="3473713"/>
            <a:ext cx="7272808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・高力率型の蛍光灯器具ですか？（力率</a:t>
            </a:r>
            <a:r>
              <a:rPr lang="en-US" altLang="ja-JP" sz="16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0.85</a:t>
            </a:r>
            <a:r>
              <a:rPr lang="ja-JP" altLang="en-US" sz="1600" dirty="0" err="1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、</a:t>
            </a:r>
            <a:r>
              <a:rPr lang="en-US" altLang="ja-JP" sz="16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85%</a:t>
            </a:r>
            <a:r>
              <a:rPr lang="ja-JP" altLang="en-US" sz="16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以上ですか？）</a:t>
            </a:r>
            <a:endParaRPr lang="ja-JP" altLang="en-US" sz="1600" dirty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236296" y="2708920"/>
            <a:ext cx="864000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CC0099"/>
                </a:solidFill>
              </a:rPr>
              <a:t>いい</a:t>
            </a:r>
            <a:r>
              <a:rPr lang="ja-JP" altLang="en-US" sz="1400" b="1" dirty="0">
                <a:solidFill>
                  <a:srgbClr val="CC0099"/>
                </a:solidFill>
              </a:rPr>
              <a:t>え</a:t>
            </a:r>
            <a:endParaRPr kumimoji="1" lang="ja-JP" altLang="en-US" sz="1400" b="1" dirty="0">
              <a:solidFill>
                <a:srgbClr val="CC0099"/>
              </a:solidFill>
            </a:endParaRPr>
          </a:p>
        </p:txBody>
      </p:sp>
      <p:grpSp>
        <p:nvGrpSpPr>
          <p:cNvPr id="76" name="グループ化 75"/>
          <p:cNvGrpSpPr/>
          <p:nvPr/>
        </p:nvGrpSpPr>
        <p:grpSpPr>
          <a:xfrm>
            <a:off x="678309" y="5445224"/>
            <a:ext cx="2601498" cy="497302"/>
            <a:chOff x="7056337" y="1023475"/>
            <a:chExt cx="973195" cy="1130782"/>
          </a:xfrm>
        </p:grpSpPr>
        <p:sp>
          <p:nvSpPr>
            <p:cNvPr id="77" name="角丸四角形 76"/>
            <p:cNvSpPr/>
            <p:nvPr/>
          </p:nvSpPr>
          <p:spPr>
            <a:xfrm>
              <a:off x="7056337" y="1023475"/>
              <a:ext cx="973195" cy="1130782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FF0000"/>
                </a:gs>
                <a:gs pos="20000">
                  <a:schemeClr val="bg1"/>
                </a:gs>
                <a:gs pos="8000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25400"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角丸四角形 4"/>
            <p:cNvSpPr/>
            <p:nvPr/>
          </p:nvSpPr>
          <p:spPr>
            <a:xfrm>
              <a:off x="7080056" y="1258794"/>
              <a:ext cx="868645" cy="895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b="1" dirty="0" smtClean="0">
                  <a:solidFill>
                    <a:schemeClr val="tx1"/>
                  </a:solidFill>
                  <a:latin typeface="+mn-ea"/>
                </a:rPr>
                <a:t>高濃度</a:t>
              </a:r>
              <a:r>
                <a:rPr lang="en-US" altLang="ja-JP" b="1" dirty="0" smtClean="0">
                  <a:solidFill>
                    <a:schemeClr val="tx1"/>
                  </a:solidFill>
                  <a:latin typeface="+mn-ea"/>
                </a:rPr>
                <a:t>PCB</a:t>
              </a:r>
              <a:r>
                <a:rPr lang="ja-JP" altLang="en-US" b="1" dirty="0" smtClean="0">
                  <a:solidFill>
                    <a:schemeClr val="tx1"/>
                  </a:solidFill>
                  <a:latin typeface="+mn-ea"/>
                </a:rPr>
                <a:t>廃棄物</a:t>
              </a:r>
              <a:endParaRPr kumimoji="1" lang="ja-JP" altLang="en-US" b="1" kern="1200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79" name="グループ化 78"/>
          <p:cNvGrpSpPr/>
          <p:nvPr/>
        </p:nvGrpSpPr>
        <p:grpSpPr>
          <a:xfrm>
            <a:off x="3635897" y="5458116"/>
            <a:ext cx="5092104" cy="484410"/>
            <a:chOff x="7056337" y="2630194"/>
            <a:chExt cx="1619677" cy="937793"/>
          </a:xfrm>
        </p:grpSpPr>
        <p:sp>
          <p:nvSpPr>
            <p:cNvPr id="81" name="角丸四角形 80"/>
            <p:cNvSpPr/>
            <p:nvPr/>
          </p:nvSpPr>
          <p:spPr>
            <a:xfrm>
              <a:off x="7056337" y="2630194"/>
              <a:ext cx="1619677" cy="937793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A8188D"/>
                </a:gs>
                <a:gs pos="20000">
                  <a:schemeClr val="bg1"/>
                </a:gs>
                <a:gs pos="80000">
                  <a:schemeClr val="bg1"/>
                </a:gs>
                <a:gs pos="100000">
                  <a:srgbClr val="A8188D"/>
                </a:gs>
              </a:gsLst>
              <a:lin ang="5400000" scaled="1"/>
            </a:gradFill>
            <a:ln w="25400">
              <a:solidFill>
                <a:srgbClr val="A8188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角丸四角形 4"/>
            <p:cNvSpPr/>
            <p:nvPr/>
          </p:nvSpPr>
          <p:spPr>
            <a:xfrm>
              <a:off x="7377808" y="2731564"/>
              <a:ext cx="984058" cy="762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b="1" dirty="0" smtClean="0">
                  <a:solidFill>
                    <a:schemeClr val="tx1"/>
                  </a:solidFill>
                  <a:latin typeface="+mn-ea"/>
                </a:rPr>
                <a:t>PCB</a:t>
              </a:r>
              <a:r>
                <a:rPr lang="ja-JP" altLang="en-US" b="1" dirty="0" smtClean="0">
                  <a:solidFill>
                    <a:schemeClr val="tx1"/>
                  </a:solidFill>
                  <a:latin typeface="+mn-ea"/>
                </a:rPr>
                <a:t>廃棄物ではありません</a:t>
              </a:r>
              <a:endParaRPr lang="en-US" altLang="ja-JP" b="1" dirty="0" smtClean="0">
                <a:solidFill>
                  <a:schemeClr val="tx1"/>
                </a:solidFill>
                <a:latin typeface="+mn-ea"/>
              </a:endParaRPr>
            </a:p>
          </p:txBody>
        </p:sp>
      </p:grpSp>
      <p:cxnSp>
        <p:nvCxnSpPr>
          <p:cNvPr id="85" name="直線矢印コネクタ 84"/>
          <p:cNvCxnSpPr/>
          <p:nvPr/>
        </p:nvCxnSpPr>
        <p:spPr>
          <a:xfrm>
            <a:off x="8083398" y="2745296"/>
            <a:ext cx="0" cy="2712820"/>
          </a:xfrm>
          <a:prstGeom prst="straightConnector1">
            <a:avLst/>
          </a:prstGeom>
          <a:ln w="25400" cap="sq" cmpd="sng">
            <a:solidFill>
              <a:srgbClr val="CC0099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1366059" y="2708920"/>
            <a:ext cx="757669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rgbClr val="FF0000"/>
                </a:solidFill>
              </a:rPr>
              <a:t>はい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87" name="直線矢印コネクタ 86"/>
          <p:cNvCxnSpPr/>
          <p:nvPr/>
        </p:nvCxnSpPr>
        <p:spPr>
          <a:xfrm>
            <a:off x="1377890" y="2708920"/>
            <a:ext cx="0" cy="360000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2"/>
          <p:cNvSpPr txBox="1">
            <a:spLocks noChangeArrowheads="1"/>
          </p:cNvSpPr>
          <p:nvPr/>
        </p:nvSpPr>
        <p:spPr bwMode="auto">
          <a:xfrm>
            <a:off x="593851" y="4227842"/>
            <a:ext cx="3506508" cy="338552"/>
          </a:xfrm>
          <a:prstGeom prst="rect">
            <a:avLst/>
          </a:prstGeom>
          <a:solidFill>
            <a:srgbClr val="66CCFF"/>
          </a:solidFill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STEP</a:t>
            </a:r>
            <a:r>
              <a:rPr lang="ja-JP" altLang="en-US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４</a:t>
            </a:r>
            <a:r>
              <a:rPr lang="ja-JP" altLang="en-US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1600" b="1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製造メーカー</a:t>
            </a:r>
            <a:r>
              <a:rPr lang="ja-JP" altLang="en-US" sz="1600" b="1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へ</a:t>
            </a:r>
            <a:r>
              <a:rPr lang="ja-JP" altLang="en-US" sz="1600" b="1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問いあわせ</a:t>
            </a:r>
            <a:endParaRPr lang="en-US" altLang="ja-JP" sz="1600" b="1" dirty="0" smtClean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</p:txBody>
      </p:sp>
      <p:sp>
        <p:nvSpPr>
          <p:cNvPr id="43" name="テキスト ボックス 2"/>
          <p:cNvSpPr txBox="1">
            <a:spLocks noChangeArrowheads="1"/>
          </p:cNvSpPr>
          <p:nvPr/>
        </p:nvSpPr>
        <p:spPr bwMode="auto">
          <a:xfrm>
            <a:off x="593851" y="4615783"/>
            <a:ext cx="3506508" cy="3077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メーカー回答</a:t>
            </a:r>
            <a:r>
              <a:rPr lang="ja-JP" altLang="en-US" sz="16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が</a:t>
            </a:r>
            <a:r>
              <a:rPr lang="en-US" altLang="ja-JP" sz="16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PCB</a:t>
            </a:r>
            <a:r>
              <a:rPr lang="ja-JP" altLang="en-US" sz="16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含有</a:t>
            </a:r>
            <a:r>
              <a:rPr lang="ja-JP" altLang="en-US" sz="16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でしたか</a:t>
            </a:r>
            <a:r>
              <a:rPr lang="ja-JP" altLang="en-US" sz="16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？</a:t>
            </a:r>
            <a:endParaRPr lang="ja-JP" altLang="en-US" sz="1600" dirty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377890" y="3828571"/>
            <a:ext cx="757669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rgbClr val="FF0000"/>
                </a:solidFill>
              </a:rPr>
              <a:t>はい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1389721" y="3828571"/>
            <a:ext cx="0" cy="360000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366058" y="4989639"/>
            <a:ext cx="757669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rgbClr val="FF0000"/>
                </a:solidFill>
              </a:rPr>
              <a:t>はい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1377889" y="4947962"/>
            <a:ext cx="0" cy="497262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6372296" y="4073953"/>
            <a:ext cx="864000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CC0099"/>
                </a:solidFill>
              </a:rPr>
              <a:t>いい</a:t>
            </a:r>
            <a:r>
              <a:rPr lang="ja-JP" altLang="en-US" sz="1400" b="1" dirty="0">
                <a:solidFill>
                  <a:srgbClr val="CC0099"/>
                </a:solidFill>
              </a:rPr>
              <a:t>え</a:t>
            </a:r>
            <a:endParaRPr kumimoji="1" lang="ja-JP" altLang="en-US" sz="1400" b="1" dirty="0">
              <a:solidFill>
                <a:srgbClr val="CC0099"/>
              </a:solidFill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>
            <a:off x="7219398" y="3867994"/>
            <a:ext cx="0" cy="1577230"/>
          </a:xfrm>
          <a:prstGeom prst="straightConnector1">
            <a:avLst/>
          </a:prstGeom>
          <a:ln w="25400" cap="sq" cmpd="sng">
            <a:solidFill>
              <a:srgbClr val="CC0099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923928" y="4980645"/>
            <a:ext cx="0" cy="464579"/>
          </a:xfrm>
          <a:prstGeom prst="straightConnector1">
            <a:avLst/>
          </a:prstGeom>
          <a:ln w="25400" cap="sq" cmpd="sng">
            <a:solidFill>
              <a:srgbClr val="CC0099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3923928" y="4989639"/>
            <a:ext cx="864000" cy="307777"/>
          </a:xfrm>
          <a:prstGeom prst="rect">
            <a:avLst/>
          </a:prstGeom>
          <a:noFill/>
          <a:ln w="762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CC0099"/>
                </a:solidFill>
              </a:rPr>
              <a:t>いい</a:t>
            </a:r>
            <a:r>
              <a:rPr lang="ja-JP" altLang="en-US" sz="1400" b="1" dirty="0">
                <a:solidFill>
                  <a:srgbClr val="CC0099"/>
                </a:solidFill>
              </a:rPr>
              <a:t>え</a:t>
            </a:r>
            <a:endParaRPr kumimoji="1" lang="ja-JP" altLang="en-US" sz="1400" b="1" dirty="0">
              <a:solidFill>
                <a:srgbClr val="CC0099"/>
              </a:solidFill>
            </a:endParaRP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644960" y="6237312"/>
            <a:ext cx="6159336" cy="33855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※ </a:t>
            </a:r>
            <a:r>
              <a:rPr lang="ja-JP" altLang="en-US" sz="16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なお、</a:t>
            </a:r>
            <a:r>
              <a:rPr lang="en-US" altLang="ja-JP" sz="1600" dirty="0" err="1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Hf</a:t>
            </a:r>
            <a:r>
              <a:rPr lang="ja-JP" altLang="en-US" sz="16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ランプ使用の蛍光灯器具は、</a:t>
            </a:r>
            <a:r>
              <a:rPr lang="en-US" altLang="ja-JP" sz="16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PCB</a:t>
            </a:r>
            <a:r>
              <a:rPr lang="ja-JP" altLang="en-US" sz="1600" dirty="0" smtClean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不使用です。　　　　　</a:t>
            </a:r>
            <a:endParaRPr lang="ja-JP" altLang="en-US" sz="1600" dirty="0"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35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403648" y="1484784"/>
            <a:ext cx="6408712" cy="331236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第３章</a:t>
            </a:r>
            <a:endParaRPr kumimoji="1" lang="en-US" altLang="ja-JP" sz="48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4800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sz="4800" dirty="0" smtClean="0">
                <a:solidFill>
                  <a:schemeClr val="tx1"/>
                </a:solidFill>
                <a:latin typeface="+mn-ea"/>
              </a:rPr>
              <a:t>特別措置法等</a:t>
            </a:r>
            <a:endParaRPr lang="en-US" altLang="ja-JP" sz="4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4800" dirty="0" smtClean="0">
                <a:solidFill>
                  <a:schemeClr val="tx1"/>
                </a:solidFill>
                <a:latin typeface="+mn-ea"/>
              </a:rPr>
              <a:t>について</a:t>
            </a:r>
            <a:endParaRPr kumimoji="1" lang="ja-JP" altLang="en-US" sz="4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A0B4-6EB9-477D-B6F7-B38C7D5E185C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51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75961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PCB</a:t>
            </a:r>
            <a:r>
              <a:rPr lang="ja-JP" altLang="en-US" dirty="0" smtClean="0"/>
              <a:t>特別措置法</a:t>
            </a:r>
            <a:r>
              <a:rPr lang="ja-JP" altLang="en-US" dirty="0"/>
              <a:t>（</a:t>
            </a:r>
            <a:r>
              <a:rPr lang="ja-JP" altLang="en-US" dirty="0" smtClean="0"/>
              <a:t>抜粋</a:t>
            </a:r>
            <a:r>
              <a:rPr lang="ja-JP" altLang="en-US" dirty="0"/>
              <a:t>）</a:t>
            </a:r>
            <a:endParaRPr kumimoji="1"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628648" y="1558533"/>
            <a:ext cx="7886700" cy="503881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endParaRPr lang="en-US" altLang="ja-JP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67275" y="1630541"/>
            <a:ext cx="7854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（第３条</a:t>
            </a:r>
            <a:r>
              <a:rPr lang="ja-JP" altLang="en-US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</a:t>
            </a:r>
            <a:r>
              <a:rPr lang="en-US" altLang="ja-JP" dirty="0" smtClean="0">
                <a:latin typeface="+mn-ea"/>
              </a:rPr>
              <a:t>PCB</a:t>
            </a:r>
            <a:r>
              <a:rPr lang="ja-JP" altLang="en-US" dirty="0">
                <a:latin typeface="+mn-ea"/>
              </a:rPr>
              <a:t>廃棄物保管者は、</a:t>
            </a:r>
            <a:r>
              <a:rPr lang="en-US" altLang="ja-JP" dirty="0">
                <a:latin typeface="+mn-ea"/>
              </a:rPr>
              <a:t>PCB</a:t>
            </a:r>
            <a:r>
              <a:rPr lang="ja-JP" altLang="en-US" dirty="0">
                <a:latin typeface="+mn-ea"/>
              </a:rPr>
              <a:t>廃棄物を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</a:rPr>
              <a:t>自らの責任において</a:t>
            </a:r>
            <a:r>
              <a:rPr lang="ja-JP" altLang="en-US" dirty="0">
                <a:latin typeface="+mn-ea"/>
              </a:rPr>
              <a:t>確実かつ適正</a:t>
            </a:r>
            <a:r>
              <a:rPr lang="ja-JP" altLang="en-US" dirty="0" smtClean="0">
                <a:latin typeface="+mn-ea"/>
              </a:rPr>
              <a:t>に処理しなければ</a:t>
            </a:r>
            <a:r>
              <a:rPr lang="ja-JP" altLang="en-US" dirty="0">
                <a:latin typeface="+mn-ea"/>
              </a:rPr>
              <a:t>ならない</a:t>
            </a:r>
            <a:r>
              <a:rPr lang="ja-JP" altLang="en-US" dirty="0" smtClean="0">
                <a:latin typeface="+mn-ea"/>
              </a:rPr>
              <a:t>。</a:t>
            </a:r>
            <a:endParaRPr lang="en-US" altLang="ja-JP" dirty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68965" y="2276872"/>
            <a:ext cx="78547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（第８条</a:t>
            </a:r>
            <a:r>
              <a:rPr lang="ja-JP" altLang="en-US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 </a:t>
            </a:r>
            <a:r>
              <a:rPr lang="en-US" altLang="ja-JP" dirty="0" smtClean="0">
                <a:latin typeface="+mn-ea"/>
              </a:rPr>
              <a:t>PCB</a:t>
            </a:r>
            <a:r>
              <a:rPr lang="ja-JP" altLang="en-US" dirty="0">
                <a:latin typeface="+mn-ea"/>
              </a:rPr>
              <a:t>廃棄物保管者は、毎年度</a:t>
            </a:r>
            <a:r>
              <a:rPr lang="en-US" altLang="ja-JP" dirty="0">
                <a:latin typeface="+mn-ea"/>
              </a:rPr>
              <a:t>PCB</a:t>
            </a:r>
            <a:r>
              <a:rPr lang="ja-JP" altLang="en-US" dirty="0">
                <a:latin typeface="+mn-ea"/>
              </a:rPr>
              <a:t>廃棄物の保管及び処分の状況に関し、環境省令で定める事項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</a:rPr>
              <a:t>所管</a:t>
            </a:r>
            <a:r>
              <a:rPr lang="ja-JP" altLang="en-US" b="1" u="sng" dirty="0" smtClean="0">
                <a:solidFill>
                  <a:srgbClr val="FF0000"/>
                </a:solidFill>
                <a:latin typeface="+mn-ea"/>
              </a:rPr>
              <a:t>行政に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</a:rPr>
              <a:t>届け出なければならない</a:t>
            </a:r>
            <a:r>
              <a:rPr lang="ja-JP" altLang="en-US" b="1" u="sng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ja-JP" b="1" u="sng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600" dirty="0" smtClean="0">
                <a:solidFill>
                  <a:srgbClr val="FF0000"/>
                </a:solidFill>
                <a:latin typeface="+mn-ea"/>
              </a:rPr>
              <a:t>　（所管行政：大阪府、堺市、豊中市、高槻市、枚方市、八尾市、東大阪市。）</a:t>
            </a:r>
            <a:endParaRPr lang="en-US" altLang="ja-JP" sz="1600" dirty="0">
              <a:latin typeface="+mn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67275" y="3212976"/>
            <a:ext cx="785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（第１０条</a:t>
            </a:r>
            <a:r>
              <a:rPr lang="zh-CN" altLang="en-US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</a:t>
            </a:r>
            <a:r>
              <a:rPr lang="ja-JP" altLang="en-US" dirty="0" smtClean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PCB</a:t>
            </a:r>
            <a:r>
              <a:rPr lang="ja-JP" altLang="en-US" dirty="0">
                <a:latin typeface="+mn-ea"/>
              </a:rPr>
              <a:t>廃棄物保管者は、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</a:rPr>
              <a:t>政令で定める期間内に</a:t>
            </a:r>
            <a:r>
              <a:rPr lang="ja-JP" altLang="en-US" dirty="0">
                <a:latin typeface="+mn-ea"/>
              </a:rPr>
              <a:t>、</a:t>
            </a:r>
            <a:r>
              <a:rPr lang="en-US" altLang="ja-JP" dirty="0">
                <a:latin typeface="+mn-ea"/>
              </a:rPr>
              <a:t>PCB</a:t>
            </a:r>
            <a:r>
              <a:rPr lang="ja-JP" altLang="en-US" dirty="0">
                <a:latin typeface="+mn-ea"/>
              </a:rPr>
              <a:t>廃棄物を自ら処分し、又は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</a:rPr>
              <a:t>処分を他人に委託しなければならない</a:t>
            </a:r>
            <a:r>
              <a:rPr lang="ja-JP" altLang="en-US" b="1" u="sng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ja-JP" u="sng" dirty="0"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0247" y="5085184"/>
            <a:ext cx="7860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</a:t>
            </a:r>
            <a:r>
              <a:rPr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第１７条</a:t>
            </a:r>
            <a:r>
              <a:rPr lang="ja-JP" altLang="en-US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</a:t>
            </a:r>
            <a:r>
              <a:rPr lang="ja-JP" altLang="en-US" dirty="0" smtClean="0">
                <a:latin typeface="+mn-ea"/>
              </a:rPr>
              <a:t>何人</a:t>
            </a:r>
            <a:r>
              <a:rPr lang="ja-JP" altLang="en-US" dirty="0">
                <a:latin typeface="+mn-ea"/>
              </a:rPr>
              <a:t>も、環境省令で定める場合のほか、</a:t>
            </a:r>
            <a:r>
              <a:rPr lang="en-US" altLang="ja-JP" b="1" u="sng" dirty="0">
                <a:solidFill>
                  <a:srgbClr val="FF0000"/>
                </a:solidFill>
                <a:latin typeface="+mn-ea"/>
              </a:rPr>
              <a:t>PCB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</a:rPr>
              <a:t>廃棄物を譲り渡し、又は譲り受けてはならない</a:t>
            </a:r>
            <a:r>
              <a:rPr lang="ja-JP" altLang="en-US" b="1" u="sng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ja-JP" u="sng" dirty="0">
              <a:latin typeface="+mn-ea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789539" y="3861048"/>
            <a:ext cx="7598885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　近畿エリアの処分</a:t>
            </a:r>
            <a:r>
              <a:rPr lang="ja-JP" altLang="en-US" sz="2800" dirty="0" smtClean="0">
                <a:latin typeface="+mn-ea"/>
              </a:rPr>
              <a:t>期限</a:t>
            </a:r>
            <a:endParaRPr lang="en-US" altLang="ja-JP" sz="2800" dirty="0" smtClean="0">
              <a:latin typeface="+mn-ea"/>
            </a:endParaRPr>
          </a:p>
          <a:p>
            <a:pPr algn="ctr"/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高濃度　</a:t>
            </a:r>
            <a:r>
              <a:rPr lang="en-US" altLang="ja-JP" sz="2400" dirty="0" smtClean="0">
                <a:latin typeface="+mn-ea"/>
              </a:rPr>
              <a:t>2021</a:t>
            </a:r>
            <a:r>
              <a:rPr lang="ja-JP" altLang="en-US" sz="2400" dirty="0" smtClean="0">
                <a:latin typeface="+mn-ea"/>
              </a:rPr>
              <a:t>年</a:t>
            </a:r>
            <a:r>
              <a:rPr lang="en-US" altLang="ja-JP" sz="2400" dirty="0">
                <a:latin typeface="+mn-ea"/>
              </a:rPr>
              <a:t>3</a:t>
            </a:r>
            <a:r>
              <a:rPr lang="ja-JP" altLang="en-US" sz="2400" dirty="0" smtClean="0">
                <a:latin typeface="+mn-ea"/>
              </a:rPr>
              <a:t>月</a:t>
            </a:r>
            <a:endParaRPr lang="en-US" altLang="ja-JP" sz="2400" dirty="0" smtClean="0">
              <a:latin typeface="+mn-ea"/>
            </a:endParaRPr>
          </a:p>
          <a:p>
            <a:pPr algn="ctr"/>
            <a:r>
              <a:rPr lang="ja-JP" altLang="en-US" sz="2400" dirty="0" smtClean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低濃度</a:t>
            </a:r>
            <a:r>
              <a:rPr lang="ja-JP" altLang="en-US" sz="2400" dirty="0">
                <a:latin typeface="+mn-ea"/>
              </a:rPr>
              <a:t> </a:t>
            </a:r>
            <a:r>
              <a:rPr lang="ja-JP" altLang="en-US" sz="2400" dirty="0" smtClean="0">
                <a:latin typeface="+mn-ea"/>
              </a:rPr>
              <a:t> </a:t>
            </a:r>
            <a:r>
              <a:rPr lang="en-US" altLang="ja-JP" sz="2400" dirty="0" smtClean="0">
                <a:latin typeface="+mn-ea"/>
              </a:rPr>
              <a:t>2027</a:t>
            </a:r>
            <a:r>
              <a:rPr lang="ja-JP" altLang="en-US" sz="2400" dirty="0" smtClean="0">
                <a:latin typeface="+mn-ea"/>
              </a:rPr>
              <a:t>年</a:t>
            </a:r>
            <a:r>
              <a:rPr lang="en-US" altLang="ja-JP" sz="2400" dirty="0">
                <a:latin typeface="+mn-ea"/>
              </a:rPr>
              <a:t>3</a:t>
            </a:r>
            <a:r>
              <a:rPr lang="ja-JP" altLang="en-US" sz="2400" dirty="0">
                <a:latin typeface="+mn-ea"/>
              </a:rPr>
              <a:t>月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8650" y="980728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latin typeface="+mj-ea"/>
                <a:ea typeface="+mj-ea"/>
              </a:rPr>
              <a:t>《</a:t>
            </a:r>
            <a:r>
              <a:rPr lang="ja-JP" altLang="en-US" sz="2000" b="1" dirty="0" smtClean="0">
                <a:latin typeface="+mj-ea"/>
                <a:ea typeface="+mj-ea"/>
              </a:rPr>
              <a:t>ポリ</a:t>
            </a:r>
            <a:r>
              <a:rPr lang="ja-JP" altLang="en-US" sz="2000" b="1" dirty="0">
                <a:latin typeface="+mj-ea"/>
                <a:ea typeface="+mj-ea"/>
              </a:rPr>
              <a:t>塩化ビフェニル廃棄物の適正</a:t>
            </a:r>
            <a:r>
              <a:rPr lang="ja-JP" altLang="en-US" sz="2000" b="1" dirty="0" smtClean="0">
                <a:latin typeface="+mj-ea"/>
                <a:ea typeface="+mj-ea"/>
              </a:rPr>
              <a:t>な処理の</a:t>
            </a:r>
            <a:r>
              <a:rPr lang="ja-JP" altLang="en-US" sz="2000" b="1" dirty="0">
                <a:latin typeface="+mj-ea"/>
                <a:ea typeface="+mj-ea"/>
              </a:rPr>
              <a:t>推進に関する特別</a:t>
            </a:r>
            <a:r>
              <a:rPr lang="ja-JP" altLang="en-US" sz="2000" b="1" dirty="0" smtClean="0">
                <a:latin typeface="+mj-ea"/>
                <a:ea typeface="+mj-ea"/>
              </a:rPr>
              <a:t>措置法</a:t>
            </a:r>
            <a:r>
              <a:rPr lang="en-US" altLang="ja-JP" sz="2000" b="1" dirty="0" smtClean="0">
                <a:latin typeface="+mj-ea"/>
                <a:ea typeface="+mj-ea"/>
              </a:rPr>
              <a:t>》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13500" y="5951021"/>
            <a:ext cx="7860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（第２０条）</a:t>
            </a:r>
            <a:r>
              <a:rPr lang="ja-JP" altLang="en-US" dirty="0" smtClean="0">
                <a:latin typeface="+mn-ea"/>
              </a:rPr>
              <a:t>特例処分期限日</a:t>
            </a:r>
            <a:r>
              <a:rPr lang="en-US" altLang="ja-JP" dirty="0" smtClean="0">
                <a:latin typeface="+mn-ea"/>
              </a:rPr>
              <a:t>(2021</a:t>
            </a:r>
            <a:r>
              <a:rPr lang="ja-JP" altLang="en-US" dirty="0" smtClean="0">
                <a:latin typeface="+mn-ea"/>
              </a:rPr>
              <a:t>年</a:t>
            </a:r>
            <a:r>
              <a:rPr lang="en-US" altLang="ja-JP" dirty="0" smtClean="0">
                <a:latin typeface="+mn-ea"/>
              </a:rPr>
              <a:t>3</a:t>
            </a:r>
            <a:r>
              <a:rPr lang="ja-JP" altLang="en-US" dirty="0" smtClean="0">
                <a:latin typeface="+mn-ea"/>
              </a:rPr>
              <a:t>月末日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en-US" dirty="0" err="1" smtClean="0">
                <a:latin typeface="+mn-ea"/>
              </a:rPr>
              <a:t>までに</a:t>
            </a:r>
            <a:r>
              <a:rPr lang="ja-JP" altLang="en-US" dirty="0" smtClean="0">
                <a:latin typeface="+mn-ea"/>
              </a:rPr>
              <a:t>廃棄されなかった高濃度</a:t>
            </a:r>
            <a:r>
              <a:rPr lang="en-US" altLang="ja-JP" dirty="0" smtClean="0">
                <a:latin typeface="+mn-ea"/>
              </a:rPr>
              <a:t>PCB</a:t>
            </a:r>
            <a:r>
              <a:rPr lang="ja-JP" altLang="en-US" dirty="0" smtClean="0">
                <a:latin typeface="+mn-ea"/>
              </a:rPr>
              <a:t>使用電気工作物は、</a:t>
            </a:r>
            <a:r>
              <a:rPr lang="ja-JP" altLang="en-US" b="1" u="sng" dirty="0" smtClean="0">
                <a:solidFill>
                  <a:srgbClr val="FF0000"/>
                </a:solidFill>
                <a:latin typeface="+mn-ea"/>
              </a:rPr>
              <a:t>これを高濃度</a:t>
            </a:r>
            <a:r>
              <a:rPr lang="en-US" altLang="ja-JP" b="1" u="sng" dirty="0" smtClean="0">
                <a:solidFill>
                  <a:srgbClr val="FF0000"/>
                </a:solidFill>
                <a:latin typeface="+mn-ea"/>
              </a:rPr>
              <a:t>PCB</a:t>
            </a:r>
            <a:r>
              <a:rPr lang="ja-JP" altLang="en-US" b="1" u="sng" dirty="0" smtClean="0">
                <a:solidFill>
                  <a:srgbClr val="FF0000"/>
                </a:solidFill>
                <a:latin typeface="+mn-ea"/>
              </a:rPr>
              <a:t>廃棄物とみなし法の規定を適用する。</a:t>
            </a:r>
            <a:endParaRPr lang="en-US" altLang="ja-JP" b="1" u="sng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19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35523" y="1268760"/>
            <a:ext cx="8930216" cy="518457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lang="ja-JP" altLang="en-US" b="1" dirty="0" smtClean="0">
                <a:solidFill>
                  <a:prstClr val="black"/>
                </a:solidFill>
                <a:latin typeface="ＭＳ Ｐゴシック"/>
              </a:rPr>
              <a:t>★</a:t>
            </a:r>
            <a:r>
              <a:rPr lang="ja-JP" altLang="en-US" sz="2000" b="1" dirty="0" smtClean="0">
                <a:solidFill>
                  <a:prstClr val="black"/>
                </a:solidFill>
                <a:latin typeface="ＭＳ Ｐゴシック"/>
              </a:rPr>
              <a:t>高濃度</a:t>
            </a:r>
            <a:r>
              <a:rPr lang="en-US" altLang="ja-JP" sz="2000" b="1" dirty="0" smtClean="0">
                <a:solidFill>
                  <a:prstClr val="black"/>
                </a:solidFill>
                <a:latin typeface="ＭＳ Ｐゴシック"/>
              </a:rPr>
              <a:t>PCB</a:t>
            </a:r>
            <a:r>
              <a:rPr lang="ja-JP" altLang="en-US" sz="2000" b="1" dirty="0" smtClean="0">
                <a:solidFill>
                  <a:prstClr val="black"/>
                </a:solidFill>
                <a:latin typeface="ＭＳ Ｐゴシック"/>
              </a:rPr>
              <a:t>廃棄物の処分期間</a:t>
            </a:r>
            <a:r>
              <a:rPr lang="ja-JP" altLang="en-US" sz="2000" b="1" dirty="0" smtClean="0">
                <a:solidFill>
                  <a:prstClr val="black"/>
                </a:solidFill>
                <a:latin typeface="ＭＳ Ｐゴシック"/>
              </a:rPr>
              <a:t>は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ＭＳ Ｐゴシック"/>
              </a:rPr>
              <a:t>２０２１年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ＭＳ Ｐゴシック"/>
              </a:rPr>
              <a:t>３月３１日まで</a:t>
            </a:r>
            <a:r>
              <a:rPr lang="ja-JP" altLang="en-US" sz="2000" b="1" dirty="0" smtClean="0">
                <a:solidFill>
                  <a:prstClr val="black"/>
                </a:solidFill>
                <a:latin typeface="ＭＳ Ｐゴシック"/>
              </a:rPr>
              <a:t>です。</a:t>
            </a:r>
            <a:endParaRPr lang="en-US" altLang="ja-JP" sz="2000" b="1" dirty="0" smtClean="0">
              <a:solidFill>
                <a:prstClr val="black"/>
              </a:solidFill>
              <a:latin typeface="ＭＳ Ｐゴシック"/>
            </a:endParaRPr>
          </a:p>
          <a:p>
            <a:r>
              <a:rPr lang="ja-JP" altLang="en-US" sz="2000" dirty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</a:rPr>
              <a:t>　</a:t>
            </a:r>
            <a:endParaRPr lang="en-US" altLang="ja-JP" dirty="0">
              <a:solidFill>
                <a:prstClr val="black"/>
              </a:solidFill>
              <a:latin typeface="ＭＳ Ｐゴシック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lang="ja-JP" altLang="en-US" sz="2000" dirty="0">
                <a:solidFill>
                  <a:prstClr val="black"/>
                </a:solidFill>
                <a:latin typeface="ＭＳ Ｐゴシック"/>
              </a:rPr>
              <a:t>　</a:t>
            </a:r>
            <a:endParaRPr lang="en-US" altLang="ja-JP" sz="2000" dirty="0" smtClean="0">
              <a:solidFill>
                <a:prstClr val="black"/>
              </a:solidFill>
              <a:latin typeface="ＭＳ Ｐゴシック"/>
            </a:endParaRPr>
          </a:p>
          <a:p>
            <a:endParaRPr lang="en-US" altLang="ja-JP" sz="2000" dirty="0">
              <a:solidFill>
                <a:prstClr val="black"/>
              </a:solidFill>
              <a:latin typeface="ＭＳ Ｐゴシック"/>
            </a:endParaRPr>
          </a:p>
          <a:p>
            <a:endParaRPr lang="en-US" altLang="ja-JP" sz="2000" dirty="0">
              <a:solidFill>
                <a:prstClr val="black"/>
              </a:solidFill>
              <a:latin typeface="ＭＳ Ｐゴシック"/>
            </a:endParaRPr>
          </a:p>
          <a:p>
            <a:r>
              <a:rPr lang="ja-JP" altLang="en-US" sz="2000" dirty="0">
                <a:solidFill>
                  <a:prstClr val="black"/>
                </a:solidFill>
                <a:latin typeface="ＭＳ Ｐゴシック"/>
              </a:rPr>
              <a:t>　　</a:t>
            </a:r>
            <a:endParaRPr lang="en-US" altLang="ja-JP" sz="1600" dirty="0">
              <a:solidFill>
                <a:prstClr val="black"/>
              </a:solidFill>
              <a:latin typeface="ＭＳ Ｐゴシック"/>
            </a:endParaRPr>
          </a:p>
          <a:p>
            <a:endParaRPr lang="en-US" altLang="ja-JP" sz="1600" dirty="0">
              <a:solidFill>
                <a:prstClr val="black"/>
              </a:solidFill>
              <a:latin typeface="ＭＳ Ｐゴシック"/>
            </a:endParaRPr>
          </a:p>
          <a:p>
            <a:endParaRPr lang="en-US" altLang="ja-JP" sz="1600" dirty="0">
              <a:solidFill>
                <a:prstClr val="black"/>
              </a:solidFill>
              <a:latin typeface="ＭＳ Ｐゴシック"/>
            </a:endParaRPr>
          </a:p>
          <a:p>
            <a:endParaRPr lang="en-US" altLang="ja-JP" dirty="0">
              <a:solidFill>
                <a:prstClr val="black"/>
              </a:solidFill>
              <a:latin typeface="ＭＳ Ｐゴシック"/>
            </a:endParaRPr>
          </a:p>
          <a:p>
            <a:endParaRPr lang="en-US" altLang="ja-JP" dirty="0">
              <a:solidFill>
                <a:prstClr val="black"/>
              </a:solidFill>
              <a:latin typeface="ＭＳ Ｐゴシック"/>
            </a:endParaRPr>
          </a:p>
          <a:p>
            <a:endParaRPr lang="en-US" altLang="ja-JP" dirty="0">
              <a:solidFill>
                <a:prstClr val="black"/>
              </a:solidFill>
              <a:latin typeface="ＭＳ Ｐゴシック"/>
            </a:endParaRPr>
          </a:p>
          <a:p>
            <a:endParaRPr lang="en-US" altLang="ja-JP" dirty="0">
              <a:solidFill>
                <a:prstClr val="black"/>
              </a:solidFill>
              <a:latin typeface="ＭＳ Ｐゴシック"/>
            </a:endParaRPr>
          </a:p>
          <a:p>
            <a:endParaRPr lang="en-US" altLang="ja-JP" dirty="0">
              <a:solidFill>
                <a:prstClr val="black"/>
              </a:solidFill>
              <a:latin typeface="ＭＳ Ｐゴシック"/>
            </a:endParaRPr>
          </a:p>
          <a:p>
            <a:endParaRPr lang="en-US" altLang="ja-JP" dirty="0">
              <a:solidFill>
                <a:prstClr val="black"/>
              </a:solidFill>
              <a:latin typeface="ＭＳ Ｐゴシック"/>
            </a:endParaRPr>
          </a:p>
          <a:p>
            <a:endParaRPr lang="en-US" altLang="ja-JP" dirty="0">
              <a:solidFill>
                <a:prstClr val="black"/>
              </a:solidFill>
              <a:latin typeface="ＭＳ Ｐゴシック"/>
            </a:endParaRPr>
          </a:p>
          <a:p>
            <a:endParaRPr lang="en-US" altLang="ja-JP" dirty="0">
              <a:solidFill>
                <a:prstClr val="black"/>
              </a:solidFill>
              <a:latin typeface="ＭＳ Ｐゴシック"/>
            </a:endParaRPr>
          </a:p>
          <a:p>
            <a:endParaRPr lang="en-US" altLang="ja-JP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135523" y="404664"/>
            <a:ext cx="8930216" cy="57606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高濃度ＰＣＢ廃棄物の処分委託期限について</a:t>
            </a:r>
            <a:r>
              <a:rPr kumimoji="1" lang="en-US" altLang="ja-JP" dirty="0" smtClean="0"/>
              <a:t>(</a:t>
            </a:r>
            <a:r>
              <a:rPr lang="ja-JP" altLang="en-US" dirty="0" smtClean="0"/>
              <a:t>第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条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線吹き出し 1 (枠付き) 16"/>
          <p:cNvSpPr/>
          <p:nvPr/>
        </p:nvSpPr>
        <p:spPr>
          <a:xfrm>
            <a:off x="7020836" y="2545891"/>
            <a:ext cx="1947681" cy="1282506"/>
          </a:xfrm>
          <a:prstGeom prst="borderCallout1">
            <a:avLst>
              <a:gd name="adj1" fmla="val 103709"/>
              <a:gd name="adj2" fmla="val 50118"/>
              <a:gd name="adj3" fmla="val 166377"/>
              <a:gd name="adj4" fmla="val 50043"/>
            </a:avLst>
          </a:prstGeom>
          <a:solidFill>
            <a:schemeClr val="accent4">
              <a:lumMod val="40000"/>
              <a:lumOff val="60000"/>
            </a:schemeClr>
          </a:solidFill>
          <a:ln w="25400" cap="rnd">
            <a:solidFill>
              <a:srgbClr val="FF0000"/>
            </a:solidFill>
            <a:prstDash val="dash"/>
            <a:round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prstClr val="black"/>
                </a:solidFill>
              </a:rPr>
              <a:t>計画的処理完了期限</a:t>
            </a:r>
            <a:endParaRPr lang="en-US" altLang="ja-JP" dirty="0">
              <a:solidFill>
                <a:prstClr val="black"/>
              </a:solidFill>
            </a:endParaRPr>
          </a:p>
          <a:p>
            <a:pPr algn="ctr"/>
            <a:r>
              <a:rPr lang="ja-JP" altLang="en-US" sz="2800" b="1" u="sng" dirty="0" smtClean="0">
                <a:solidFill>
                  <a:prstClr val="black"/>
                </a:solidFill>
                <a:latin typeface="+mn-ea"/>
              </a:rPr>
              <a:t>２０２２年</a:t>
            </a:r>
            <a:endParaRPr lang="en-US" altLang="ja-JP" sz="2800" b="1" u="sng" dirty="0" smtClean="0">
              <a:solidFill>
                <a:prstClr val="black"/>
              </a:solidFill>
              <a:latin typeface="+mn-ea"/>
            </a:endParaRPr>
          </a:p>
          <a:p>
            <a:pPr algn="ctr"/>
            <a:r>
              <a:rPr lang="en-US" altLang="ja-JP" sz="2400" b="1" dirty="0" smtClean="0">
                <a:solidFill>
                  <a:prstClr val="black"/>
                </a:solidFill>
                <a:latin typeface="+mn-ea"/>
              </a:rPr>
              <a:t>3</a:t>
            </a:r>
            <a:r>
              <a:rPr lang="ja-JP" altLang="en-US" sz="2400" b="1" dirty="0" smtClean="0">
                <a:solidFill>
                  <a:prstClr val="black"/>
                </a:solidFill>
                <a:latin typeface="+mn-ea"/>
              </a:rPr>
              <a:t>月</a:t>
            </a:r>
            <a:r>
              <a:rPr lang="en-US" altLang="ja-JP" sz="2400" b="1" dirty="0" smtClean="0">
                <a:solidFill>
                  <a:prstClr val="black"/>
                </a:solidFill>
                <a:latin typeface="+mn-ea"/>
              </a:rPr>
              <a:t>31</a:t>
            </a:r>
            <a:r>
              <a:rPr lang="ja-JP" altLang="en-US" sz="2400" b="1" dirty="0" smtClean="0">
                <a:solidFill>
                  <a:prstClr val="black"/>
                </a:solidFill>
                <a:latin typeface="+mn-ea"/>
              </a:rPr>
              <a:t>日</a:t>
            </a:r>
            <a:endParaRPr lang="ja-JP" altLang="en-US" sz="2400" b="1" dirty="0">
              <a:solidFill>
                <a:prstClr val="black"/>
              </a:solidFill>
              <a:latin typeface="+mn-ea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 flipH="1">
            <a:off x="4639945" y="2545890"/>
            <a:ext cx="2452335" cy="1674301"/>
            <a:chOff x="4631079" y="2996952"/>
            <a:chExt cx="1862600" cy="1674301"/>
          </a:xfrm>
        </p:grpSpPr>
        <p:sp>
          <p:nvSpPr>
            <p:cNvPr id="9" name="ストライプ矢印 8"/>
            <p:cNvSpPr/>
            <p:nvPr/>
          </p:nvSpPr>
          <p:spPr>
            <a:xfrm rot="10800000">
              <a:off x="4636423" y="2996952"/>
              <a:ext cx="1857256" cy="1674301"/>
            </a:xfrm>
            <a:prstGeom prst="striped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631079" y="3520022"/>
              <a:ext cx="1857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u="sng" dirty="0" smtClean="0">
                  <a:solidFill>
                    <a:srgbClr val="FF0000"/>
                  </a:solidFill>
                  <a:latin typeface="+mn-ea"/>
                </a:rPr>
                <a:t>改善命令等</a:t>
              </a:r>
              <a:endParaRPr lang="en-US" altLang="ja-JP" sz="2800" b="1" u="sng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33291" y="3986283"/>
            <a:ext cx="7623085" cy="1360369"/>
            <a:chOff x="333292" y="3986283"/>
            <a:chExt cx="6759280" cy="1360369"/>
          </a:xfrm>
        </p:grpSpPr>
        <p:sp>
          <p:nvSpPr>
            <p:cNvPr id="5" name="正方形/長方形 4"/>
            <p:cNvSpPr/>
            <p:nvPr/>
          </p:nvSpPr>
          <p:spPr>
            <a:xfrm>
              <a:off x="333292" y="4306370"/>
              <a:ext cx="2857394" cy="72019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 smtClean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処分期間</a:t>
              </a:r>
              <a:endPara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12" name="右矢印 11"/>
            <p:cNvSpPr/>
            <p:nvPr/>
          </p:nvSpPr>
          <p:spPr>
            <a:xfrm>
              <a:off x="3190686" y="3986283"/>
              <a:ext cx="3901886" cy="1360369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chemeClr val="tx1"/>
                  </a:solidFill>
                  <a:latin typeface="+mn-ea"/>
                </a:rPr>
                <a:t>既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+mn-ea"/>
                </a:rPr>
                <a:t>に計画的に処分を進めてきた事業者に</a:t>
              </a:r>
              <a:endParaRPr lang="en-US" altLang="ja-JP" sz="160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ja-JP" altLang="en-US" sz="1600" dirty="0" smtClean="0">
                  <a:solidFill>
                    <a:schemeClr val="tx1"/>
                  </a:solidFill>
                  <a:latin typeface="+mn-ea"/>
                </a:rPr>
                <a:t>ついては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+mn-ea"/>
                </a:rPr>
                <a:t>、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+mn-ea"/>
                </a:rPr>
                <a:t>2022.3.31</a:t>
              </a:r>
              <a:r>
                <a:rPr lang="ja-JP" altLang="en-US" sz="1600" dirty="0" err="1" smtClean="0">
                  <a:solidFill>
                    <a:schemeClr val="tx1"/>
                  </a:solidFill>
                  <a:latin typeface="+mn-ea"/>
                </a:rPr>
                <a:t>までの</a:t>
              </a:r>
              <a:r>
                <a:rPr lang="ja-JP" altLang="en-US" sz="1600" dirty="0" smtClean="0">
                  <a:solidFill>
                    <a:schemeClr val="tx1"/>
                  </a:solidFill>
                  <a:latin typeface="+mn-ea"/>
                </a:rPr>
                <a:t>処分が認められる場合があります。（特例）</a:t>
              </a:r>
              <a:endParaRPr lang="en-US" altLang="ja-JP" sz="1600" dirty="0" smtClean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16" name="線吹き出し 1 (枠付き) 15"/>
          <p:cNvSpPr/>
          <p:nvPr/>
        </p:nvSpPr>
        <p:spPr>
          <a:xfrm>
            <a:off x="2531015" y="2767016"/>
            <a:ext cx="2049664" cy="1061381"/>
          </a:xfrm>
          <a:prstGeom prst="borderCallout1">
            <a:avLst>
              <a:gd name="adj1" fmla="val 103709"/>
              <a:gd name="adj2" fmla="val 50118"/>
              <a:gd name="adj3" fmla="val 176973"/>
              <a:gd name="adj4" fmla="val 50042"/>
            </a:avLst>
          </a:prstGeom>
          <a:solidFill>
            <a:schemeClr val="accent4">
              <a:lumMod val="40000"/>
              <a:lumOff val="60000"/>
            </a:schemeClr>
          </a:solidFill>
          <a:ln w="25400" cap="rnd">
            <a:solidFill>
              <a:srgbClr val="FF6600"/>
            </a:solidFill>
            <a:round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u="sng" dirty="0" smtClean="0">
                <a:solidFill>
                  <a:prstClr val="black"/>
                </a:solidFill>
                <a:latin typeface="+mn-ea"/>
              </a:rPr>
              <a:t>２０２１年</a:t>
            </a:r>
            <a:endParaRPr lang="en-US" altLang="ja-JP" sz="2800" b="1" u="sng" dirty="0" smtClean="0">
              <a:solidFill>
                <a:prstClr val="black"/>
              </a:solidFill>
              <a:latin typeface="+mn-ea"/>
            </a:endParaRPr>
          </a:p>
          <a:p>
            <a:pPr algn="ctr"/>
            <a:r>
              <a:rPr lang="en-US" altLang="ja-JP" sz="2400" b="1" dirty="0" smtClean="0">
                <a:solidFill>
                  <a:prstClr val="black"/>
                </a:solidFill>
                <a:latin typeface="+mn-ea"/>
              </a:rPr>
              <a:t>3</a:t>
            </a:r>
            <a:r>
              <a:rPr lang="ja-JP" altLang="en-US" sz="2400" b="1" dirty="0">
                <a:solidFill>
                  <a:prstClr val="black"/>
                </a:solidFill>
                <a:latin typeface="+mn-ea"/>
              </a:rPr>
              <a:t>月</a:t>
            </a:r>
            <a:r>
              <a:rPr lang="en-US" altLang="ja-JP" sz="2400" b="1" dirty="0" smtClean="0">
                <a:solidFill>
                  <a:prstClr val="black"/>
                </a:solidFill>
                <a:latin typeface="+mn-ea"/>
              </a:rPr>
              <a:t>31</a:t>
            </a:r>
            <a:r>
              <a:rPr lang="ja-JP" altLang="en-US" sz="2400" b="1" dirty="0" smtClean="0">
                <a:solidFill>
                  <a:prstClr val="black"/>
                </a:solidFill>
                <a:latin typeface="+mn-ea"/>
              </a:rPr>
              <a:t>日</a:t>
            </a:r>
            <a:endParaRPr lang="ja-JP" altLang="en-US" sz="2800" b="1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95535" y="2321552"/>
            <a:ext cx="3194457" cy="50915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ここまでに処分</a:t>
            </a:r>
            <a:r>
              <a:rPr kumimoji="1" lang="en-US" altLang="ja-JP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!</a:t>
            </a:r>
            <a:r>
              <a:rPr lang="en-US" altLang="ja-JP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!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3704" y="5346652"/>
            <a:ext cx="900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＜罰則等について＞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 smtClean="0">
                <a:latin typeface="+mn-ea"/>
              </a:rPr>
              <a:t>・環境大臣又は都道府県知事は、期限を定めて、高濃度</a:t>
            </a:r>
            <a:r>
              <a:rPr lang="en-US" altLang="ja-JP" sz="1600" dirty="0" smtClean="0">
                <a:latin typeface="+mn-ea"/>
              </a:rPr>
              <a:t>PCB</a:t>
            </a:r>
            <a:r>
              <a:rPr lang="ja-JP" altLang="en-US" sz="1600" dirty="0" smtClean="0">
                <a:latin typeface="+mn-ea"/>
              </a:rPr>
              <a:t>廃棄物の処分その他必要な措置を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講ずべきことを命ずることができる（改善命令）。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 smtClean="0">
                <a:latin typeface="+mn-ea"/>
              </a:rPr>
              <a:t>・改善命令に違反した場合は、</a:t>
            </a:r>
            <a:r>
              <a:rPr lang="ja-JP" altLang="en-US" sz="1600" b="1" dirty="0" smtClean="0">
                <a:solidFill>
                  <a:srgbClr val="FF0000"/>
                </a:solidFill>
                <a:latin typeface="+mn-ea"/>
              </a:rPr>
              <a:t>三年以下の懲役</a:t>
            </a:r>
            <a:r>
              <a:rPr lang="ja-JP" altLang="en-US" sz="1600" dirty="0" smtClean="0">
                <a:latin typeface="+mn-ea"/>
              </a:rPr>
              <a:t>若しくは</a:t>
            </a:r>
            <a:r>
              <a:rPr lang="ja-JP" altLang="en-US" sz="1600" b="1" dirty="0" smtClean="0">
                <a:solidFill>
                  <a:srgbClr val="FF0000"/>
                </a:solidFill>
                <a:latin typeface="+mn-ea"/>
              </a:rPr>
              <a:t>千万円以下の罰金</a:t>
            </a:r>
            <a:r>
              <a:rPr lang="ja-JP" altLang="en-US" sz="1600" dirty="0" smtClean="0">
                <a:latin typeface="+mn-ea"/>
              </a:rPr>
              <a:t>に処し、又はこれを併科する。</a:t>
            </a:r>
            <a:endParaRPr kumimoji="1" lang="ja-JP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0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1323" y="260648"/>
            <a:ext cx="7886700" cy="720080"/>
          </a:xfrm>
        </p:spPr>
        <p:txBody>
          <a:bodyPr>
            <a:normAutofit/>
          </a:bodyPr>
          <a:lstStyle/>
          <a:p>
            <a:r>
              <a:rPr lang="ja-JP" altLang="en-US" sz="2800" b="1" u="sng" dirty="0"/>
              <a:t>ＰＣＢ特別措置法に関する各種届出書の提出先</a:t>
            </a:r>
            <a:endParaRPr kumimoji="1" lang="ja-JP" altLang="en-US" sz="2800" dirty="0"/>
          </a:p>
        </p:txBody>
      </p:sp>
      <p:graphicFrame>
        <p:nvGraphicFramePr>
          <p:cNvPr id="5" name="コンテンツ プレースホルダー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194780"/>
              </p:ext>
            </p:extLst>
          </p:nvPr>
        </p:nvGraphicFramePr>
        <p:xfrm>
          <a:off x="438858" y="1124744"/>
          <a:ext cx="792088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0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ゴシック"/>
                          <a:cs typeface="Arial"/>
                        </a:rPr>
                        <a:t>事業場の所在地</a:t>
                      </a:r>
                      <a:endParaRPr kumimoji="1" lang="en-US" altLang="ja-JP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ＭＳ ゴシック"/>
                        <a:cs typeface="Arial"/>
                      </a:endParaRPr>
                    </a:p>
                  </a:txBody>
                  <a:tcPr marL="91433" marR="91433" marT="45703" marB="4570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</a:rPr>
                        <a:t>届出書の提出先</a:t>
                      </a:r>
                    </a:p>
                  </a:txBody>
                  <a:tcPr marL="91433" marR="91433" marT="45691" marB="4569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6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ja-JP" altLang="en-US" sz="1400" u="none" dirty="0" smtClean="0"/>
                        <a:t>大阪市</a:t>
                      </a:r>
                      <a:endParaRPr kumimoji="1" lang="ja-JP" sz="1400" u="none" kern="120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環境局環境管理部　環境管理課　産業廃棄物規制グループ　</a:t>
                      </a:r>
                      <a:endParaRPr kumimoji="1" lang="en-US" altLang="ja-JP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　　　　　　　　　　　　　　　　　　　　　　  </a:t>
                      </a:r>
                      <a:r>
                        <a:rPr kumimoji="1" lang="ja-JP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（電話）０６－６６３０－３２８４</a:t>
                      </a: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6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ja-JP" altLang="en-US" sz="1400" u="none" dirty="0" smtClean="0"/>
                        <a:t>堺市</a:t>
                      </a:r>
                      <a:endParaRPr kumimoji="1" lang="ja-JP" sz="1400" u="none" kern="120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T="45692" marB="45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ja-JP" altLang="ja-JP" sz="1400" dirty="0" smtClean="0"/>
                        <a:t>環境局環境保全部　環境対策課</a:t>
                      </a:r>
                      <a:r>
                        <a:rPr lang="ja-JP" altLang="en-US" sz="1400" dirty="0" smtClean="0"/>
                        <a:t>　　</a:t>
                      </a:r>
                      <a:r>
                        <a:rPr lang="ja-JP" altLang="en-US" sz="1400" b="1" dirty="0" smtClean="0"/>
                        <a:t>（電話）０７２－２２８－７４７６</a:t>
                      </a:r>
                      <a:endParaRPr kumimoji="1" lang="en-US" altLang="ja-JP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2" marB="45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ja-JP" altLang="en-US" sz="1400" u="none" dirty="0" smtClean="0"/>
                        <a:t>豊中市</a:t>
                      </a:r>
                      <a:endParaRPr kumimoji="1" lang="ja-JP" sz="1400" u="none" kern="120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ja-JP" altLang="ja-JP" sz="1400" dirty="0" smtClean="0"/>
                        <a:t>環境部　</a:t>
                      </a:r>
                      <a:r>
                        <a:rPr lang="ja-JP" altLang="en-US" sz="1400" dirty="0" smtClean="0"/>
                        <a:t>事業ごみ指導</a:t>
                      </a:r>
                      <a:r>
                        <a:rPr lang="ja-JP" altLang="ja-JP" sz="1400" dirty="0" smtClean="0"/>
                        <a:t>課</a:t>
                      </a:r>
                      <a:r>
                        <a:rPr lang="ja-JP" altLang="en-US" sz="1400" dirty="0" smtClean="0"/>
                        <a:t>　　　　　　   </a:t>
                      </a:r>
                      <a:r>
                        <a:rPr lang="ja-JP" altLang="en-US" sz="1400" b="1" dirty="0" smtClean="0"/>
                        <a:t>（電話）０６－６８５８－３０７０</a:t>
                      </a:r>
                      <a:endParaRPr lang="en-US" altLang="ja-JP" sz="1400" b="1" dirty="0"/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ja-JP" altLang="en-US" sz="1400" u="none" dirty="0" smtClean="0"/>
                        <a:t>高槻市</a:t>
                      </a:r>
                      <a:endParaRPr kumimoji="1" lang="ja-JP" sz="1400" u="none" kern="120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ja-JP" altLang="ja-JP" sz="1400" dirty="0" smtClean="0"/>
                        <a:t>産業環境部　資源循環推進課</a:t>
                      </a:r>
                      <a:r>
                        <a:rPr lang="ja-JP" altLang="en-US" sz="1400" dirty="0" smtClean="0"/>
                        <a:t>　　  　</a:t>
                      </a:r>
                      <a:r>
                        <a:rPr lang="ja-JP" altLang="en-US" sz="1400" b="1" dirty="0" smtClean="0"/>
                        <a:t>（電話）０７２－６６９－１８８６</a:t>
                      </a:r>
                      <a:endParaRPr lang="en-US" altLang="ja-JP" sz="1400" b="1" dirty="0" smtClean="0"/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6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ja-JP" altLang="en-US" sz="1400" u="none" dirty="0" smtClean="0"/>
                        <a:t>枚方市</a:t>
                      </a:r>
                      <a:endParaRPr kumimoji="1" lang="ja-JP" altLang="en-US" sz="1400" u="none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dirty="0" smtClean="0"/>
                        <a:t>環境部</a:t>
                      </a:r>
                      <a:r>
                        <a:rPr lang="ja-JP" altLang="ja-JP" sz="1400" dirty="0" smtClean="0"/>
                        <a:t>　</a:t>
                      </a:r>
                      <a:r>
                        <a:rPr lang="ja-JP" altLang="en-US" sz="1400" dirty="0" smtClean="0"/>
                        <a:t>環境総務</a:t>
                      </a:r>
                      <a:r>
                        <a:rPr lang="ja-JP" altLang="ja-JP" sz="1400" dirty="0" smtClean="0"/>
                        <a:t>課</a:t>
                      </a:r>
                      <a:r>
                        <a:rPr lang="ja-JP" altLang="en-US" sz="1400" dirty="0" smtClean="0"/>
                        <a:t>　　　　　　　 　 </a:t>
                      </a:r>
                      <a:r>
                        <a:rPr lang="ja-JP" altLang="en-US" sz="1400" b="1" dirty="0" smtClean="0"/>
                        <a:t>　（電話）０７２－８０７－６２１１</a:t>
                      </a:r>
                      <a:endParaRPr lang="en-US" altLang="ja-JP" sz="1400" b="1" dirty="0" smtClean="0"/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6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ja-JP" altLang="en-US" sz="1400" u="none" dirty="0" smtClean="0"/>
                        <a:t>八尾市</a:t>
                      </a:r>
                      <a:endParaRPr kumimoji="1" lang="ja-JP" altLang="en-US" sz="1400" u="none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dirty="0" smtClean="0"/>
                        <a:t>経済環境部　産業廃棄物指導課　 　</a:t>
                      </a:r>
                      <a:r>
                        <a:rPr lang="ja-JP" altLang="en-US" sz="1400" b="1" dirty="0" smtClean="0"/>
                        <a:t>（電話）０７２－９２４－３７７５</a:t>
                      </a:r>
                      <a:endParaRPr lang="en-US" altLang="ja-JP" sz="1400" b="1" dirty="0"/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6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ja-JP" altLang="en-US" sz="1400" u="none" dirty="0" smtClean="0"/>
                        <a:t>東大阪市</a:t>
                      </a:r>
                      <a:endParaRPr kumimoji="1" lang="ja-JP" altLang="en-US" sz="1400" u="none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ja-JP" sz="1400" dirty="0" smtClean="0"/>
                        <a:t>環境部　産業廃棄物対策課</a:t>
                      </a:r>
                      <a:r>
                        <a:rPr lang="ja-JP" altLang="en-US" sz="1400" dirty="0" smtClean="0"/>
                        <a:t>　　　　 </a:t>
                      </a:r>
                      <a:r>
                        <a:rPr lang="ja-JP" altLang="en-US" sz="1400" b="1" dirty="0" smtClean="0"/>
                        <a:t>　（電話）０６－４３０９－３２０７～８</a:t>
                      </a:r>
                      <a:endParaRPr lang="en-US" altLang="ja-JP" sz="1400" b="1" dirty="0" smtClean="0"/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96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ja-JP" altLang="en-US" sz="1400" u="none" kern="1200" spc="-1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高石市、泉大津市、和泉市、忠岡町、岸和田市、貝塚市、泉佐野市、泉南市、阪南市、熊取町、田尻町、岬町　</a:t>
                      </a:r>
                      <a:endParaRPr kumimoji="1" lang="ja-JP" altLang="en-US" sz="1400" u="none" spc="-15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泉州農と緑の総合事務所　環境指導課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泉南府民センタービル３階　　　　　</a:t>
                      </a:r>
                      <a:r>
                        <a:rPr kumimoji="1" lang="ja-JP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kumimoji="1" lang="ja-JP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（電話）０７２－４３７－２５３０</a:t>
                      </a:r>
                      <a:endParaRPr kumimoji="1" lang="ja-JP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66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ja-JP" altLang="en-US" sz="1400" u="none" dirty="0" smtClean="0"/>
                        <a:t>上記以外の大阪府域</a:t>
                      </a:r>
                      <a:endParaRPr kumimoji="1" lang="ja-JP" altLang="en-US" sz="1400" u="none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dirty="0" smtClean="0"/>
                        <a:t>環境農林水産部　循環型社会推進室　産業廃棄物指導課　　　　　　排出者指導グループ　咲州庁舎２１階</a:t>
                      </a:r>
                      <a:endParaRPr lang="en-US" altLang="ja-JP" sz="1400" dirty="0" smtClean="0"/>
                    </a:p>
                    <a:p>
                      <a:r>
                        <a:rPr lang="ja-JP" altLang="en-US" sz="1400" dirty="0" smtClean="0"/>
                        <a:t>　（代表）</a:t>
                      </a:r>
                      <a:r>
                        <a:rPr lang="ja-JP" altLang="en-US" sz="1400" b="1" dirty="0" smtClean="0"/>
                        <a:t>０６－６９４１－０３５１</a:t>
                      </a:r>
                      <a:r>
                        <a:rPr lang="ja-JP" altLang="en-US" sz="1400" dirty="0" smtClean="0"/>
                        <a:t>　（内線）</a:t>
                      </a:r>
                      <a:r>
                        <a:rPr lang="ja-JP" altLang="en-US" sz="1400" b="1" dirty="0" smtClean="0"/>
                        <a:t>３８６５、３８６６</a:t>
                      </a:r>
                      <a:r>
                        <a:rPr lang="ja-JP" altLang="en-US" sz="1400" dirty="0" smtClean="0"/>
                        <a:t>　</a:t>
                      </a:r>
                      <a:endParaRPr lang="en-US" altLang="ja-JP" sz="1400" dirty="0" smtClean="0"/>
                    </a:p>
                    <a:p>
                      <a:r>
                        <a:rPr lang="ja-JP" altLang="en-US" sz="1400" dirty="0" smtClean="0"/>
                        <a:t>　（直通）</a:t>
                      </a:r>
                      <a:r>
                        <a:rPr lang="ja-JP" altLang="en-US" sz="1400" b="1" dirty="0" smtClean="0"/>
                        <a:t>０６－６２１０－９５８３</a:t>
                      </a:r>
                      <a:endParaRPr kumimoji="1" lang="ja-JP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92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ja-JP" altLang="en-US" sz="1400" b="0" u="none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（使用中のＰＣＢ含有機器が</a:t>
                      </a:r>
                      <a:endParaRPr kumimoji="1" lang="en-US" altLang="ja-JP" sz="1400" b="0" u="none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ja-JP" altLang="en-US" sz="1400" b="0" u="none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電気工作物に該当する場合）　</a:t>
                      </a: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ja-JP" altLang="en-US" sz="1400" u="none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経済産業省　中部近畿産業保安監督部　近畿支部　電力安全課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ja-JP" altLang="en-US" sz="1400" u="none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大阪市中央区大手前１丁目５番４４号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ja-JP" altLang="en-US" sz="1400" b="1" u="none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（電話）０６－６９６６－６０４８　（</a:t>
                      </a:r>
                      <a:r>
                        <a:rPr kumimoji="1" lang="en-US" altLang="ja-JP" sz="1400" b="1" u="none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FAX</a:t>
                      </a:r>
                      <a:r>
                        <a:rPr kumimoji="1" lang="ja-JP" altLang="en-US" sz="1400" b="1" u="none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）０６－６９６６－６０９２　</a:t>
                      </a: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8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右矢印 14"/>
          <p:cNvSpPr/>
          <p:nvPr/>
        </p:nvSpPr>
        <p:spPr>
          <a:xfrm>
            <a:off x="251520" y="4999854"/>
            <a:ext cx="8629815" cy="1680961"/>
          </a:xfrm>
          <a:prstGeom prst="rightArrow">
            <a:avLst>
              <a:gd name="adj1" fmla="val 50000"/>
              <a:gd name="adj2" fmla="val 37822"/>
            </a:avLst>
          </a:prstGeom>
          <a:solidFill>
            <a:srgbClr val="B7F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 smtClean="0"/>
              <a:t>本日の説明の流れ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980728"/>
            <a:ext cx="7886700" cy="2008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b="1" dirty="0" smtClean="0"/>
              <a:t>第１章　ＰＣＢについて</a:t>
            </a:r>
            <a:endParaRPr kumimoji="1"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/>
              <a:t>第２章　ＰＣＢ廃棄物の確認方法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kumimoji="1" lang="ja-JP" altLang="en-US" sz="2800" b="1" dirty="0" smtClean="0"/>
              <a:t>第３章　ＰＣＢ</a:t>
            </a:r>
            <a:r>
              <a:rPr lang="ja-JP" altLang="en-US" sz="2800" b="1" dirty="0" smtClean="0"/>
              <a:t>特別措置法等について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/>
              <a:t>第４章　ＰＣＢ廃棄物の処分方法</a:t>
            </a:r>
            <a:endParaRPr lang="en-US" altLang="ja-JP" sz="2800" b="1" dirty="0" smtClean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495194652"/>
              </p:ext>
            </p:extLst>
          </p:nvPr>
        </p:nvGraphicFramePr>
        <p:xfrm>
          <a:off x="162851" y="3246486"/>
          <a:ext cx="87184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グループ化 4"/>
          <p:cNvGrpSpPr/>
          <p:nvPr/>
        </p:nvGrpSpPr>
        <p:grpSpPr>
          <a:xfrm>
            <a:off x="5367176" y="3384401"/>
            <a:ext cx="461665" cy="1811995"/>
            <a:chOff x="6091840" y="1968033"/>
            <a:chExt cx="461665" cy="1811995"/>
          </a:xfrm>
        </p:grpSpPr>
        <p:sp>
          <p:nvSpPr>
            <p:cNvPr id="6" name="角丸四角形 5"/>
            <p:cNvSpPr/>
            <p:nvPr/>
          </p:nvSpPr>
          <p:spPr>
            <a:xfrm>
              <a:off x="6122762" y="1968033"/>
              <a:ext cx="401024" cy="1811995"/>
            </a:xfrm>
            <a:prstGeom prst="roundRect">
              <a:avLst/>
            </a:prstGeom>
            <a:solidFill>
              <a:srgbClr val="FFFF00"/>
            </a:solidFill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091840" y="2061984"/>
              <a:ext cx="461665" cy="16561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b="1" dirty="0" smtClean="0">
                  <a:solidFill>
                    <a:prstClr val="black"/>
                  </a:solidFill>
                </a:rPr>
                <a:t>所管行政へ届出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862855" y="3400446"/>
            <a:ext cx="461665" cy="1811995"/>
            <a:chOff x="6660000" y="2071018"/>
            <a:chExt cx="461665" cy="1811995"/>
          </a:xfrm>
        </p:grpSpPr>
        <p:sp>
          <p:nvSpPr>
            <p:cNvPr id="9" name="角丸四角形 8"/>
            <p:cNvSpPr/>
            <p:nvPr/>
          </p:nvSpPr>
          <p:spPr>
            <a:xfrm>
              <a:off x="6696000" y="2071018"/>
              <a:ext cx="401024" cy="18119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660000" y="2225196"/>
              <a:ext cx="461665" cy="16561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b="1" dirty="0" smtClean="0">
                  <a:solidFill>
                    <a:prstClr val="black"/>
                  </a:solidFill>
                </a:rPr>
                <a:t>適　正　保　管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線吹き出し 1 (枠付き) 10"/>
          <p:cNvSpPr/>
          <p:nvPr/>
        </p:nvSpPr>
        <p:spPr>
          <a:xfrm>
            <a:off x="395537" y="5746933"/>
            <a:ext cx="2952328" cy="317197"/>
          </a:xfrm>
          <a:prstGeom prst="borderCallout1">
            <a:avLst>
              <a:gd name="adj1" fmla="val -1397"/>
              <a:gd name="adj2" fmla="val 46949"/>
              <a:gd name="adj3" fmla="val -153022"/>
              <a:gd name="adj4" fmla="val 46873"/>
            </a:avLst>
          </a:prstGeom>
          <a:solidFill>
            <a:schemeClr val="accent6"/>
          </a:solidFill>
          <a:ln w="25400" cap="rnd">
            <a:solidFill>
              <a:schemeClr val="accent6">
                <a:lumMod val="50000"/>
              </a:schemeClr>
            </a:solidFill>
            <a:round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prstClr val="white"/>
                </a:solidFill>
              </a:rPr>
              <a:t>ＰＣＢ廃棄物の確認方法</a:t>
            </a:r>
          </a:p>
        </p:txBody>
      </p:sp>
      <p:sp>
        <p:nvSpPr>
          <p:cNvPr id="12" name="線吹き出し 1 (枠付き) 11"/>
          <p:cNvSpPr/>
          <p:nvPr/>
        </p:nvSpPr>
        <p:spPr>
          <a:xfrm>
            <a:off x="3593109" y="5740126"/>
            <a:ext cx="2594962" cy="317198"/>
          </a:xfrm>
          <a:prstGeom prst="borderCallout1">
            <a:avLst>
              <a:gd name="adj1" fmla="val -5974"/>
              <a:gd name="adj2" fmla="val 41030"/>
              <a:gd name="adj3" fmla="val -175019"/>
              <a:gd name="adj4" fmla="val 41332"/>
            </a:avLst>
          </a:prstGeom>
          <a:solidFill>
            <a:schemeClr val="accent6"/>
          </a:solidFill>
          <a:ln w="25400" cap="rnd">
            <a:solidFill>
              <a:schemeClr val="accent6">
                <a:lumMod val="50000"/>
              </a:schemeClr>
            </a:solidFill>
            <a:round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pc="-300" dirty="0">
                <a:solidFill>
                  <a:prstClr val="white"/>
                </a:solidFill>
              </a:rPr>
              <a:t>ＰＣＢ特別措置法について</a:t>
            </a:r>
          </a:p>
        </p:txBody>
      </p:sp>
      <p:sp>
        <p:nvSpPr>
          <p:cNvPr id="13" name="線吹き出し 1 (枠付き) 12"/>
          <p:cNvSpPr/>
          <p:nvPr/>
        </p:nvSpPr>
        <p:spPr>
          <a:xfrm>
            <a:off x="6324520" y="5740126"/>
            <a:ext cx="2438911" cy="317198"/>
          </a:xfrm>
          <a:prstGeom prst="borderCallout1">
            <a:avLst>
              <a:gd name="adj1" fmla="val 5173"/>
              <a:gd name="adj2" fmla="val 48320"/>
              <a:gd name="adj3" fmla="val -194814"/>
              <a:gd name="adj4" fmla="val 47649"/>
            </a:avLst>
          </a:prstGeom>
          <a:solidFill>
            <a:schemeClr val="accent6"/>
          </a:solidFill>
          <a:ln w="25400" cap="rnd">
            <a:solidFill>
              <a:schemeClr val="accent6">
                <a:lumMod val="50000"/>
              </a:schemeClr>
            </a:solidFill>
            <a:round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pc="-300" dirty="0">
                <a:solidFill>
                  <a:prstClr val="white"/>
                </a:solidFill>
              </a:rPr>
              <a:t>ＰＣＢ廃棄物の</a:t>
            </a:r>
            <a:r>
              <a:rPr lang="ja-JP" altLang="en-US" sz="2000" b="1" spc="-300" dirty="0" smtClean="0">
                <a:solidFill>
                  <a:prstClr val="white"/>
                </a:solidFill>
              </a:rPr>
              <a:t>処分</a:t>
            </a:r>
            <a:r>
              <a:rPr lang="en-US" altLang="ja-JP" sz="2000" b="1" spc="-300" dirty="0" smtClean="0">
                <a:solidFill>
                  <a:prstClr val="white"/>
                </a:solidFill>
              </a:rPr>
              <a:t>J</a:t>
            </a:r>
            <a:r>
              <a:rPr lang="ja-JP" altLang="en-US" sz="2000" b="1" spc="-300" dirty="0" smtClean="0">
                <a:solidFill>
                  <a:prstClr val="white"/>
                </a:solidFill>
              </a:rPr>
              <a:t>方法</a:t>
            </a:r>
            <a:endParaRPr lang="ja-JP" altLang="en-US" sz="2000" b="1" spc="-300" dirty="0">
              <a:solidFill>
                <a:prstClr val="white"/>
              </a:solidFill>
            </a:endParaRPr>
          </a:p>
        </p:txBody>
      </p:sp>
      <p:sp>
        <p:nvSpPr>
          <p:cNvPr id="14" name="右大かっこ 13"/>
          <p:cNvSpPr/>
          <p:nvPr/>
        </p:nvSpPr>
        <p:spPr>
          <a:xfrm rot="5400000">
            <a:off x="1541738" y="3602216"/>
            <a:ext cx="209629" cy="2978732"/>
          </a:xfrm>
          <a:prstGeom prst="rightBracket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185" y="260648"/>
            <a:ext cx="7886700" cy="576064"/>
          </a:xfrm>
        </p:spPr>
        <p:txBody>
          <a:bodyPr/>
          <a:lstStyle/>
          <a:p>
            <a:r>
              <a:rPr kumimoji="1" lang="en-US" altLang="ja-JP" dirty="0" smtClean="0"/>
              <a:t>PCB</a:t>
            </a:r>
            <a:r>
              <a:rPr kumimoji="1" lang="ja-JP" altLang="en-US" dirty="0" smtClean="0"/>
              <a:t>廃棄物の保管について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645860" y="999683"/>
            <a:ext cx="7925541" cy="651743"/>
            <a:chOff x="179512" y="1242549"/>
            <a:chExt cx="8604858" cy="394536"/>
          </a:xfrm>
        </p:grpSpPr>
        <p:sp>
          <p:nvSpPr>
            <p:cNvPr id="3" name="角丸四角形 2"/>
            <p:cNvSpPr/>
            <p:nvPr/>
          </p:nvSpPr>
          <p:spPr>
            <a:xfrm>
              <a:off x="179512" y="1242549"/>
              <a:ext cx="8414179" cy="394536"/>
            </a:xfrm>
            <a:prstGeom prst="roundRect">
              <a:avLst/>
            </a:prstGeom>
            <a:solidFill>
              <a:srgbClr val="FFFF00">
                <a:alpha val="35000"/>
              </a:srgbClr>
            </a:solidFill>
            <a:ln w="69850" cmpd="thickThin">
              <a:solidFill>
                <a:srgbClr val="F58E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845892" y="1264552"/>
              <a:ext cx="7938478" cy="27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 smtClean="0">
                  <a:latin typeface="+mn-ea"/>
                </a:rPr>
                <a:t>　ＰＣＢ廃棄物は、</a:t>
              </a:r>
              <a:r>
                <a:rPr lang="ja-JP" altLang="en-US" sz="2400" b="1" dirty="0">
                  <a:latin typeface="+mn-ea"/>
                </a:rPr>
                <a:t> 「特別管理産業</a:t>
              </a:r>
              <a:r>
                <a:rPr lang="ja-JP" altLang="en-US" sz="2400" b="1" dirty="0" smtClean="0">
                  <a:latin typeface="+mn-ea"/>
                </a:rPr>
                <a:t>廃棄物」です。</a:t>
              </a:r>
              <a:endParaRPr lang="en-US" altLang="ja-JP" sz="2000" u="sng" dirty="0" smtClean="0">
                <a:latin typeface="+mn-ea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8" b="97241" l="2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50" y="967492"/>
            <a:ext cx="598743" cy="598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407572" y="1844824"/>
            <a:ext cx="8556916" cy="489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kumimoji="1" lang="ja-JP" altLang="en-US" sz="2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廃棄物処理法</a:t>
            </a:r>
            <a:r>
              <a:rPr kumimoji="1" lang="en-US" altLang="ja-JP" sz="2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kumimoji="1" lang="ja-JP" altLang="en-US" sz="2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廃棄物の処理及び清掃に関する法律</a:t>
            </a:r>
            <a:r>
              <a:rPr kumimoji="1" lang="en-US" altLang="ja-JP" sz="2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r>
              <a:rPr kumimoji="1" lang="ja-JP" altLang="en-US" sz="2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の規程</a:t>
            </a:r>
            <a:r>
              <a:rPr kumimoji="1" lang="en-US" altLang="ja-JP" sz="2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</a:p>
          <a:p>
            <a:endParaRPr lang="en-US" altLang="ja-JP" sz="2000" dirty="0">
              <a:latin typeface="+mn-ea"/>
            </a:endParaRPr>
          </a:p>
          <a:p>
            <a:r>
              <a:rPr lang="ja-JP" altLang="en-US" sz="2000" b="1" dirty="0" smtClean="0">
                <a:latin typeface="+mn-ea"/>
              </a:rPr>
              <a:t>○</a:t>
            </a:r>
            <a:r>
              <a:rPr kumimoji="1" lang="ja-JP" altLang="en-US" sz="2000" b="1" dirty="0" smtClean="0">
                <a:latin typeface="+mn-ea"/>
              </a:rPr>
              <a:t>特別管理産業廃棄物管理責任者の設置が必要</a:t>
            </a:r>
            <a:endParaRPr lang="en-US" altLang="ja-JP" sz="2000" b="1" dirty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   </a:t>
            </a:r>
            <a:r>
              <a:rPr lang="en-US" altLang="ja-JP" sz="1600" dirty="0" smtClean="0">
                <a:latin typeface="+mn-ea"/>
              </a:rPr>
              <a:t>(</a:t>
            </a:r>
            <a:r>
              <a:rPr lang="ja-JP" altLang="en-US" sz="1600" dirty="0">
                <a:latin typeface="+mn-ea"/>
              </a:rPr>
              <a:t>公社</a:t>
            </a:r>
            <a:r>
              <a:rPr lang="en-US" altLang="ja-JP" sz="1600" dirty="0">
                <a:latin typeface="+mn-ea"/>
              </a:rPr>
              <a:t>)</a:t>
            </a:r>
            <a:r>
              <a:rPr lang="ja-JP" altLang="en-US" sz="1600" dirty="0">
                <a:latin typeface="+mn-ea"/>
              </a:rPr>
              <a:t>日本産業廃棄物処理振興センターが実施する講習を修了する</a:t>
            </a:r>
            <a:r>
              <a:rPr lang="ja-JP" altLang="en-US" sz="1600" dirty="0" smtClean="0">
                <a:latin typeface="+mn-ea"/>
              </a:rPr>
              <a:t>こと等で資格取得可能</a:t>
            </a:r>
            <a:endParaRPr lang="ja-JP" altLang="en-US" sz="1600" dirty="0">
              <a:latin typeface="+mn-ea"/>
            </a:endParaRPr>
          </a:p>
          <a:p>
            <a:r>
              <a:rPr lang="en-US" altLang="ja-JP" sz="1400" dirty="0" smtClean="0">
                <a:latin typeface="+mn-ea"/>
              </a:rPr>
              <a:t>    </a:t>
            </a:r>
            <a:r>
              <a:rPr lang="en-US" altLang="ja-JP" sz="1400" b="1" u="sng" dirty="0" smtClean="0">
                <a:latin typeface="+mn-ea"/>
              </a:rPr>
              <a:t>(</a:t>
            </a:r>
            <a:r>
              <a:rPr lang="ja-JP" altLang="en-US" sz="1400" b="1" u="sng" dirty="0">
                <a:latin typeface="+mn-ea"/>
              </a:rPr>
              <a:t>公社</a:t>
            </a:r>
            <a:r>
              <a:rPr lang="en-US" altLang="ja-JP" sz="1400" b="1" u="sng" dirty="0">
                <a:latin typeface="+mn-ea"/>
              </a:rPr>
              <a:t>)</a:t>
            </a:r>
            <a:r>
              <a:rPr lang="ja-JP" altLang="en-US" sz="1400" b="1" u="sng" dirty="0">
                <a:latin typeface="+mn-ea"/>
              </a:rPr>
              <a:t>大阪府</a:t>
            </a:r>
            <a:r>
              <a:rPr lang="ja-JP" altLang="en-US" sz="1400" b="1" u="sng" dirty="0" smtClean="0">
                <a:latin typeface="+mn-ea"/>
              </a:rPr>
              <a:t>産業資源循環協会</a:t>
            </a:r>
            <a:r>
              <a:rPr lang="en-US" altLang="ja-JP" sz="1400" b="1" u="sng" dirty="0" smtClean="0">
                <a:latin typeface="+mn-ea"/>
              </a:rPr>
              <a:t>HP</a:t>
            </a:r>
            <a:r>
              <a:rPr lang="ja-JP" altLang="en-US" sz="1400" b="1" u="sng" dirty="0" smtClean="0">
                <a:latin typeface="+mn-ea"/>
              </a:rPr>
              <a:t>を参照</a:t>
            </a:r>
            <a:r>
              <a:rPr lang="ja-JP" altLang="en-US" sz="2000" u="sng" dirty="0" smtClean="0">
                <a:latin typeface="+mn-ea"/>
              </a:rPr>
              <a:t>　</a:t>
            </a:r>
            <a:r>
              <a:rPr lang="en-US" altLang="ja-JP" sz="1400" b="1" u="sng" dirty="0" smtClean="0">
                <a:latin typeface="+mn-ea"/>
              </a:rPr>
              <a:t>http</a:t>
            </a:r>
            <a:r>
              <a:rPr lang="en-US" altLang="ja-JP" sz="1400" b="1" u="sng" dirty="0">
                <a:latin typeface="+mn-ea"/>
              </a:rPr>
              <a:t>://www.o-sanpai.or.jp/workshop/about01.html</a:t>
            </a:r>
          </a:p>
          <a:p>
            <a:pPr>
              <a:lnSpc>
                <a:spcPts val="1000"/>
              </a:lnSpc>
            </a:pPr>
            <a:endParaRPr lang="en-US" altLang="ja-JP" sz="2000" dirty="0">
              <a:latin typeface="+mn-ea"/>
            </a:endParaRPr>
          </a:p>
          <a:p>
            <a:r>
              <a:rPr kumimoji="1" lang="ja-JP" altLang="en-US" sz="2000" b="1" dirty="0" smtClean="0">
                <a:latin typeface="+mn-ea"/>
              </a:rPr>
              <a:t>○特別管理産業廃棄物の保管基準に従って保管</a:t>
            </a:r>
            <a:endParaRPr kumimoji="1" lang="en-US" altLang="ja-JP" sz="2000" b="1" dirty="0" smtClean="0">
              <a:latin typeface="+mn-ea"/>
            </a:endParaRPr>
          </a:p>
          <a:p>
            <a:r>
              <a:rPr lang="ja-JP" altLang="en-US" sz="1600" dirty="0" smtClean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▸保管場所の周辺に囲いが設けられていること</a:t>
            </a:r>
          </a:p>
          <a:p>
            <a:r>
              <a:rPr lang="ja-JP" altLang="en-US" dirty="0" smtClean="0">
                <a:latin typeface="+mn-ea"/>
              </a:rPr>
              <a:t>　▸</a:t>
            </a:r>
            <a:r>
              <a:rPr lang="en-US" altLang="ja-JP" dirty="0">
                <a:latin typeface="+mn-ea"/>
              </a:rPr>
              <a:t>PCB</a:t>
            </a:r>
            <a:r>
              <a:rPr lang="ja-JP" altLang="en-US" dirty="0">
                <a:latin typeface="+mn-ea"/>
              </a:rPr>
              <a:t>廃棄物の飛散・流出・地下浸透・悪臭発生の防止のための措置が</a:t>
            </a:r>
            <a:r>
              <a:rPr lang="ja-JP" altLang="en-US" dirty="0" smtClean="0">
                <a:latin typeface="+mn-ea"/>
              </a:rPr>
              <a:t>、講じられて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いること </a:t>
            </a:r>
            <a:endParaRPr lang="ja-JP" altLang="en-US" dirty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▸</a:t>
            </a:r>
            <a:r>
              <a:rPr lang="ja-JP" altLang="en-US" dirty="0">
                <a:latin typeface="+mn-ea"/>
              </a:rPr>
              <a:t>保管場所にネズミが生息し、及び蚊、はえその他の害虫が発生しない</a:t>
            </a:r>
            <a:r>
              <a:rPr lang="ja-JP" altLang="en-US" dirty="0" smtClean="0">
                <a:latin typeface="+mn-ea"/>
              </a:rPr>
              <a:t>ように</a:t>
            </a:r>
            <a:r>
              <a:rPr lang="ja-JP" altLang="en-US" dirty="0">
                <a:latin typeface="+mn-ea"/>
              </a:rPr>
              <a:t>すること </a:t>
            </a:r>
          </a:p>
          <a:p>
            <a:r>
              <a:rPr lang="ja-JP" altLang="en-US" dirty="0" smtClean="0">
                <a:latin typeface="+mn-ea"/>
              </a:rPr>
              <a:t>　▸</a:t>
            </a:r>
            <a:r>
              <a:rPr lang="en-US" altLang="ja-JP" dirty="0">
                <a:latin typeface="+mn-ea"/>
              </a:rPr>
              <a:t>PCB</a:t>
            </a:r>
            <a:r>
              <a:rPr lang="ja-JP" altLang="en-US" dirty="0">
                <a:latin typeface="+mn-ea"/>
              </a:rPr>
              <a:t>廃棄物に他の物が混入する恐れのないように仕切りを設ける等の</a:t>
            </a:r>
            <a:r>
              <a:rPr lang="ja-JP" altLang="en-US" dirty="0" smtClean="0">
                <a:latin typeface="+mn-ea"/>
              </a:rPr>
              <a:t>、必要</a:t>
            </a:r>
            <a:r>
              <a:rPr lang="ja-JP" altLang="en-US" dirty="0">
                <a:latin typeface="+mn-ea"/>
              </a:rPr>
              <a:t>な</a:t>
            </a:r>
            <a:r>
              <a:rPr lang="ja-JP" altLang="en-US" dirty="0" smtClean="0">
                <a:latin typeface="+mn-ea"/>
              </a:rPr>
              <a:t>措置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が講じられて</a:t>
            </a:r>
            <a:r>
              <a:rPr lang="ja-JP" altLang="en-US" dirty="0">
                <a:latin typeface="+mn-ea"/>
              </a:rPr>
              <a:t>いること </a:t>
            </a:r>
          </a:p>
          <a:p>
            <a:r>
              <a:rPr lang="ja-JP" altLang="en-US" dirty="0" smtClean="0">
                <a:latin typeface="+mn-ea"/>
              </a:rPr>
              <a:t>　▸</a:t>
            </a:r>
            <a:r>
              <a:rPr lang="en-US" altLang="ja-JP" dirty="0">
                <a:latin typeface="+mn-ea"/>
              </a:rPr>
              <a:t>PCB</a:t>
            </a:r>
            <a:r>
              <a:rPr lang="ja-JP" altLang="en-US" dirty="0">
                <a:latin typeface="+mn-ea"/>
              </a:rPr>
              <a:t>の揮発防止及び</a:t>
            </a:r>
            <a:r>
              <a:rPr lang="en-US" altLang="ja-JP" dirty="0">
                <a:latin typeface="+mn-ea"/>
              </a:rPr>
              <a:t>PCB</a:t>
            </a:r>
            <a:r>
              <a:rPr lang="ja-JP" altLang="en-US" dirty="0">
                <a:latin typeface="+mn-ea"/>
              </a:rPr>
              <a:t>廃棄物が高温にさらされないために、必要</a:t>
            </a:r>
            <a:r>
              <a:rPr lang="ja-JP" altLang="en-US" dirty="0" smtClean="0">
                <a:latin typeface="+mn-ea"/>
              </a:rPr>
              <a:t>な措置</a:t>
            </a:r>
            <a:r>
              <a:rPr lang="ja-JP" altLang="en-US" dirty="0">
                <a:latin typeface="+mn-ea"/>
              </a:rPr>
              <a:t>が</a:t>
            </a:r>
            <a:r>
              <a:rPr lang="ja-JP" altLang="en-US" dirty="0" smtClean="0">
                <a:latin typeface="+mn-ea"/>
              </a:rPr>
              <a:t>講じ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ら</a:t>
            </a:r>
            <a:r>
              <a:rPr lang="ja-JP" altLang="en-US" dirty="0" err="1" smtClean="0">
                <a:latin typeface="+mn-ea"/>
              </a:rPr>
              <a:t>れて</a:t>
            </a:r>
            <a:r>
              <a:rPr lang="ja-JP" altLang="en-US" dirty="0" smtClean="0">
                <a:latin typeface="+mn-ea"/>
              </a:rPr>
              <a:t>いる</a:t>
            </a:r>
            <a:r>
              <a:rPr lang="ja-JP" altLang="en-US" dirty="0">
                <a:latin typeface="+mn-ea"/>
              </a:rPr>
              <a:t>こと </a:t>
            </a:r>
          </a:p>
          <a:p>
            <a:r>
              <a:rPr lang="ja-JP" altLang="en-US" dirty="0" smtClean="0">
                <a:latin typeface="+mn-ea"/>
              </a:rPr>
              <a:t>　▸</a:t>
            </a:r>
            <a:r>
              <a:rPr lang="en-US" altLang="ja-JP" dirty="0">
                <a:latin typeface="+mn-ea"/>
              </a:rPr>
              <a:t>PCB</a:t>
            </a:r>
            <a:r>
              <a:rPr lang="ja-JP" altLang="en-US" dirty="0">
                <a:latin typeface="+mn-ea"/>
              </a:rPr>
              <a:t>廃棄物の腐食の防止のために必要な措置が講じられている</a:t>
            </a:r>
            <a:r>
              <a:rPr lang="ja-JP" altLang="en-US" dirty="0" smtClean="0">
                <a:latin typeface="+mn-ea"/>
              </a:rPr>
              <a:t>こと</a:t>
            </a:r>
          </a:p>
          <a:p>
            <a:r>
              <a:rPr lang="ja-JP" altLang="en-US" dirty="0" smtClean="0">
                <a:latin typeface="+mn-ea"/>
              </a:rPr>
              <a:t>　▸特別管理産業廃棄物保管場所であることの表示（掲示板）が必要</a:t>
            </a:r>
            <a:endParaRPr lang="ja-JP" altLang="en-US" dirty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A0B4-6EB9-477D-B6F7-B38C7D5E185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9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403648" y="1484784"/>
            <a:ext cx="6408712" cy="331236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 smtClean="0">
                <a:solidFill>
                  <a:schemeClr val="tx1"/>
                </a:solidFill>
              </a:rPr>
              <a:t>第４章</a:t>
            </a:r>
            <a:endParaRPr kumimoji="1" lang="en-US" altLang="ja-JP" sz="48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4800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sz="4800" dirty="0" smtClean="0">
                <a:solidFill>
                  <a:schemeClr val="tx1"/>
                </a:solidFill>
                <a:latin typeface="+mn-ea"/>
              </a:rPr>
              <a:t>廃棄物の</a:t>
            </a:r>
            <a:endParaRPr lang="en-US" altLang="ja-JP" sz="4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4800" dirty="0" smtClean="0">
                <a:solidFill>
                  <a:schemeClr val="tx1"/>
                </a:solidFill>
                <a:latin typeface="+mn-ea"/>
              </a:rPr>
              <a:t>処分方法</a:t>
            </a:r>
            <a:endParaRPr kumimoji="1" lang="ja-JP" altLang="en-US" sz="4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A0B4-6EB9-477D-B6F7-B38C7D5E185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5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図表 26"/>
          <p:cNvGraphicFramePr/>
          <p:nvPr>
            <p:extLst>
              <p:ext uri="{D42A27DB-BD31-4B8C-83A1-F6EECF244321}">
                <p14:modId xmlns:p14="http://schemas.microsoft.com/office/powerpoint/2010/main" val="1564062120"/>
              </p:ext>
            </p:extLst>
          </p:nvPr>
        </p:nvGraphicFramePr>
        <p:xfrm>
          <a:off x="382473" y="2060848"/>
          <a:ext cx="8761527" cy="450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PCB</a:t>
            </a:r>
            <a:r>
              <a:rPr kumimoji="1" lang="ja-JP" altLang="en-US" dirty="0" smtClean="0"/>
              <a:t>廃棄物の処理委託先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9154" y="1988840"/>
            <a:ext cx="821328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①</a:t>
            </a:r>
            <a:r>
              <a:rPr kumimoji="1" lang="ja-JP" altLang="en-US" sz="2000" dirty="0" smtClean="0">
                <a:latin typeface="+mn-ea"/>
              </a:rPr>
              <a:t>高濃度</a:t>
            </a:r>
            <a:r>
              <a:rPr kumimoji="1" lang="en-US" altLang="ja-JP" sz="2000" dirty="0" smtClean="0">
                <a:latin typeface="+mn-ea"/>
              </a:rPr>
              <a:t>PCB</a:t>
            </a:r>
            <a:r>
              <a:rPr kumimoji="1" lang="ja-JP" altLang="en-US" sz="2000" dirty="0" smtClean="0">
                <a:latin typeface="+mn-ea"/>
              </a:rPr>
              <a:t>廃棄物は、廃棄物の種類や重量により受入事業所が異なる</a:t>
            </a:r>
            <a:endParaRPr kumimoji="1" lang="en-US" altLang="ja-JP" sz="2000" dirty="0" smtClean="0">
              <a:latin typeface="+mn-ea"/>
            </a:endParaRPr>
          </a:p>
          <a:p>
            <a:endParaRPr lang="en-US" altLang="ja-JP" sz="105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2308" y="1264965"/>
            <a:ext cx="8047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大阪府内の</a:t>
            </a:r>
            <a:r>
              <a:rPr kumimoji="1" lang="en-US" altLang="ja-JP" sz="2000" dirty="0" smtClean="0">
                <a:latin typeface="+mn-ea"/>
              </a:rPr>
              <a:t>PCB</a:t>
            </a:r>
            <a:r>
              <a:rPr kumimoji="1" lang="ja-JP" altLang="en-US" sz="2000" dirty="0" smtClean="0">
                <a:latin typeface="+mn-ea"/>
              </a:rPr>
              <a:t>廃棄物はＰＣＢ濃度により処理委託先が異なる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9155" y="4421143"/>
            <a:ext cx="8047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②</a:t>
            </a:r>
            <a:r>
              <a:rPr kumimoji="1" lang="ja-JP" altLang="en-US" sz="2000" dirty="0" smtClean="0">
                <a:latin typeface="+mn-ea"/>
              </a:rPr>
              <a:t>低濃度</a:t>
            </a:r>
            <a:r>
              <a:rPr kumimoji="1" lang="en-US" altLang="ja-JP" sz="2000" dirty="0" smtClean="0">
                <a:latin typeface="+mn-ea"/>
              </a:rPr>
              <a:t>PCB</a:t>
            </a:r>
            <a:r>
              <a:rPr kumimoji="1" lang="ja-JP" altLang="en-US" sz="2000" dirty="0" smtClean="0">
                <a:latin typeface="+mn-ea"/>
              </a:rPr>
              <a:t>廃棄物は、廃棄物の種類から処理施設を選定する</a:t>
            </a:r>
            <a:endParaRPr kumimoji="1" lang="en-US" altLang="ja-JP" sz="2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00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4651" y="260648"/>
            <a:ext cx="8120699" cy="648072"/>
          </a:xfrm>
        </p:spPr>
        <p:txBody>
          <a:bodyPr/>
          <a:lstStyle/>
          <a:p>
            <a:r>
              <a:rPr kumimoji="1" lang="ja-JP" altLang="en-US" dirty="0" smtClean="0"/>
              <a:t>①高濃度</a:t>
            </a:r>
            <a:r>
              <a:rPr kumimoji="1" lang="en-US" altLang="ja-JP" dirty="0" smtClean="0"/>
              <a:t>PCB</a:t>
            </a:r>
            <a:r>
              <a:rPr kumimoji="1" lang="ja-JP" altLang="en-US" dirty="0" smtClean="0"/>
              <a:t>廃棄物の処分について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20636" y="1124744"/>
            <a:ext cx="7886700" cy="10916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高濃度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PCB</a:t>
            </a:r>
            <a:r>
              <a:rPr lang="ja-JP" altLang="en-US" sz="2000" dirty="0">
                <a:solidFill>
                  <a:schemeClr val="tx1"/>
                </a:solidFill>
                <a:latin typeface="+mj-ea"/>
                <a:ea typeface="+mj-ea"/>
              </a:rPr>
              <a:t>廃棄物は</a:t>
            </a: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中間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  <a:ea typeface="+mj-ea"/>
              </a:rPr>
              <a:t>貯蔵・環境安全事業株式会社（ＪＥＳＣＯ</a:t>
            </a:r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ja-JP" sz="28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r"/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で処分を行う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0636" y="2348880"/>
            <a:ext cx="81558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◆国</a:t>
            </a:r>
            <a:r>
              <a:rPr lang="ja-JP" altLang="en-US" sz="2000" dirty="0">
                <a:latin typeface="+mn-ea"/>
              </a:rPr>
              <a:t>等の委託を受けて</a:t>
            </a:r>
            <a:r>
              <a:rPr lang="ja-JP" altLang="en-US" sz="2000" dirty="0" smtClean="0">
                <a:latin typeface="+mn-ea"/>
              </a:rPr>
              <a:t>行う政府</a:t>
            </a:r>
            <a:r>
              <a:rPr lang="ja-JP" altLang="en-US" sz="2000" dirty="0">
                <a:latin typeface="+mn-ea"/>
              </a:rPr>
              <a:t>全額出資の</a:t>
            </a:r>
            <a:r>
              <a:rPr lang="ja-JP" altLang="en-US" sz="2000" dirty="0" smtClean="0">
                <a:latin typeface="+mn-ea"/>
              </a:rPr>
              <a:t>特殊会社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◆</a:t>
            </a:r>
            <a:r>
              <a:rPr lang="en-US" altLang="ja-JP" sz="2000" dirty="0" smtClean="0">
                <a:latin typeface="+mn-ea"/>
              </a:rPr>
              <a:t>PCB</a:t>
            </a:r>
            <a:r>
              <a:rPr lang="ja-JP" altLang="en-US" sz="2000" dirty="0" smtClean="0">
                <a:latin typeface="+mn-ea"/>
              </a:rPr>
              <a:t>処理事業所が全国５ヶ所に所在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　⇒室蘭市（北海道）・東京都・豊田市（愛知県）・大阪市・北九州市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◆廃棄物の種類や重量により受入事業所が</a:t>
            </a:r>
            <a:r>
              <a:rPr lang="ja-JP" altLang="en-US" sz="2000" dirty="0">
                <a:latin typeface="+mn-ea"/>
              </a:rPr>
              <a:t>決まって</a:t>
            </a:r>
            <a:r>
              <a:rPr lang="ja-JP" altLang="en-US" sz="2000" dirty="0" smtClean="0">
                <a:latin typeface="+mn-ea"/>
              </a:rPr>
              <a:t>いる</a:t>
            </a:r>
            <a:endParaRPr kumimoji="1" lang="en-US" altLang="ja-JP" sz="1200" dirty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◆</a:t>
            </a:r>
            <a:r>
              <a:rPr kumimoji="1" lang="ja-JP" altLang="en-US" sz="2000" dirty="0" smtClean="0">
                <a:latin typeface="+mn-ea"/>
              </a:rPr>
              <a:t>処分を委託するにあたって、事前に</a:t>
            </a:r>
            <a:r>
              <a:rPr kumimoji="1" lang="ja-JP" altLang="en-US" sz="2400" b="1" u="sng" dirty="0" smtClean="0">
                <a:solidFill>
                  <a:srgbClr val="FF0000"/>
                </a:solidFill>
                <a:latin typeface="+mn-ea"/>
              </a:rPr>
              <a:t>登録</a:t>
            </a:r>
            <a:r>
              <a:rPr kumimoji="1" lang="ja-JP" altLang="en-US" sz="2000" dirty="0" smtClean="0">
                <a:latin typeface="+mn-ea"/>
              </a:rPr>
              <a:t>が必要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531326"/>
              </p:ext>
            </p:extLst>
          </p:nvPr>
        </p:nvGraphicFramePr>
        <p:xfrm>
          <a:off x="558464" y="4205332"/>
          <a:ext cx="7848872" cy="2276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76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登録についての窓口（書類郵送先）：</a:t>
                      </a:r>
                      <a:r>
                        <a:rPr lang="en-US" altLang="ja-JP" sz="16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JESCO</a:t>
                      </a:r>
                      <a:r>
                        <a:rPr lang="ja-JP" altLang="en-US" sz="16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東京本社</a:t>
                      </a:r>
                      <a:endParaRPr lang="en-US" altLang="ja-JP" sz="1600" b="1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91433" marR="91433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305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（住所）　〒１０５</a:t>
                      </a:r>
                      <a:r>
                        <a:rPr lang="en-US" altLang="ja-JP" dirty="0" smtClean="0"/>
                        <a:t>-</a:t>
                      </a:r>
                      <a:r>
                        <a:rPr lang="ja-JP" altLang="en-US" dirty="0" smtClean="0"/>
                        <a:t>００１４　 　東京都港区芝一丁目７番１７号（住友不動産芝ビル３号館３階）</a:t>
                      </a:r>
                    </a:p>
                    <a:p>
                      <a:r>
                        <a:rPr lang="ja-JP" altLang="en-US" dirty="0" smtClean="0"/>
                        <a:t>（窓口）　本社　ＰＣＢ処理営業部　管理課</a:t>
                      </a:r>
                    </a:p>
                    <a:p>
                      <a:r>
                        <a:rPr lang="ja-JP" altLang="en-US" dirty="0" smtClean="0"/>
                        <a:t>（電話）　０３－５７６５－１９３５</a:t>
                      </a:r>
                      <a:endParaRPr lang="ja-JP" altLang="en-US" dirty="0"/>
                    </a:p>
                  </a:txBody>
                  <a:tcPr marL="91433" marR="91433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6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>
                          <a:latin typeface="+mn-ea"/>
                        </a:rPr>
                        <a:t>処理の時期や契約方法等についての窓口：</a:t>
                      </a:r>
                      <a:r>
                        <a:rPr lang="en-US" altLang="ja-JP" sz="1600" b="1" dirty="0" smtClean="0">
                          <a:latin typeface="+mn-ea"/>
                        </a:rPr>
                        <a:t>JESCO</a:t>
                      </a:r>
                      <a:r>
                        <a:rPr lang="ja-JP" altLang="en-US" sz="1600" b="1" dirty="0" smtClean="0">
                          <a:latin typeface="+mn-ea"/>
                        </a:rPr>
                        <a:t>の各事業所</a:t>
                      </a:r>
                      <a:endParaRPr lang="en-US" altLang="ja-JP" sz="1600" b="1" dirty="0" smtClean="0">
                        <a:latin typeface="+mn-ea"/>
                      </a:endParaRPr>
                    </a:p>
                  </a:txBody>
                  <a:tcPr marL="91433" marR="91433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02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latin typeface="+mn-ea"/>
                        </a:rPr>
                        <a:t>▸JESCO</a:t>
                      </a:r>
                      <a:r>
                        <a:rPr lang="ja-JP" altLang="en-US" sz="1600" dirty="0" smtClean="0">
                          <a:latin typeface="+mn-ea"/>
                        </a:rPr>
                        <a:t>大阪</a:t>
                      </a:r>
                      <a:r>
                        <a:rPr lang="en-US" altLang="ja-JP" sz="1600" dirty="0" smtClean="0">
                          <a:latin typeface="+mn-ea"/>
                        </a:rPr>
                        <a:t>PCB</a:t>
                      </a:r>
                      <a:r>
                        <a:rPr lang="ja-JP" altLang="en-US" sz="1600" dirty="0" smtClean="0">
                          <a:latin typeface="+mn-ea"/>
                        </a:rPr>
                        <a:t>処理事業所　（電話）　０６－６５７５－</a:t>
                      </a:r>
                      <a:r>
                        <a:rPr lang="ja-JP" altLang="en-US" sz="1600" b="1" u="sng" dirty="0" smtClean="0">
                          <a:latin typeface="+mn-ea"/>
                        </a:rPr>
                        <a:t>５５７５</a:t>
                      </a:r>
                      <a:endParaRPr lang="ja-JP" altLang="en-US" sz="1600" dirty="0" smtClean="0"/>
                    </a:p>
                    <a:p>
                      <a:r>
                        <a:rPr lang="ja-JP" altLang="en-US" sz="1600" dirty="0" smtClean="0">
                          <a:latin typeface="+mn-ea"/>
                        </a:rPr>
                        <a:t>▸</a:t>
                      </a:r>
                      <a:r>
                        <a:rPr lang="en-US" altLang="ja-JP" sz="1600" dirty="0" smtClean="0">
                          <a:latin typeface="+mn-ea"/>
                        </a:rPr>
                        <a:t>JESCO</a:t>
                      </a:r>
                      <a:r>
                        <a:rPr lang="ja-JP" altLang="en-US" sz="1600" dirty="0" smtClean="0">
                          <a:latin typeface="+mn-ea"/>
                        </a:rPr>
                        <a:t>北九州</a:t>
                      </a:r>
                      <a:r>
                        <a:rPr lang="en-US" altLang="ja-JP" sz="1600" dirty="0" smtClean="0">
                          <a:latin typeface="+mn-ea"/>
                        </a:rPr>
                        <a:t>PCB</a:t>
                      </a:r>
                      <a:r>
                        <a:rPr lang="ja-JP" altLang="en-US" sz="1600" dirty="0" smtClean="0">
                          <a:latin typeface="+mn-ea"/>
                        </a:rPr>
                        <a:t>処理事業所　（電話）　 ０６－６５７５－</a:t>
                      </a:r>
                      <a:r>
                        <a:rPr lang="ja-JP" altLang="en-US" sz="1600" b="1" u="sng" dirty="0" smtClean="0">
                          <a:latin typeface="+mn-ea"/>
                        </a:rPr>
                        <a:t>５５８５</a:t>
                      </a:r>
                      <a:endParaRPr lang="en-US" altLang="ja-JP" sz="1600" dirty="0" smtClean="0">
                        <a:latin typeface="+mn-ea"/>
                      </a:endParaRPr>
                    </a:p>
                  </a:txBody>
                  <a:tcPr marL="91433" marR="91433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4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8" name="Group 124"/>
          <p:cNvGrpSpPr>
            <a:grpSpLocks/>
          </p:cNvGrpSpPr>
          <p:nvPr/>
        </p:nvGrpSpPr>
        <p:grpSpPr bwMode="auto">
          <a:xfrm>
            <a:off x="839509" y="580514"/>
            <a:ext cx="7661417" cy="5766288"/>
            <a:chOff x="471" y="212"/>
            <a:chExt cx="7167" cy="564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269" name="Freeform 125"/>
            <p:cNvSpPr>
              <a:spLocks/>
            </p:cNvSpPr>
            <p:nvPr/>
          </p:nvSpPr>
          <p:spPr bwMode="auto">
            <a:xfrm>
              <a:off x="4508" y="4022"/>
              <a:ext cx="408" cy="409"/>
            </a:xfrm>
            <a:custGeom>
              <a:avLst/>
              <a:gdLst>
                <a:gd name="T0" fmla="*/ 68 w 408"/>
                <a:gd name="T1" fmla="*/ 91 h 409"/>
                <a:gd name="T2" fmla="*/ 136 w 408"/>
                <a:gd name="T3" fmla="*/ 46 h 409"/>
                <a:gd name="T4" fmla="*/ 159 w 408"/>
                <a:gd name="T5" fmla="*/ 68 h 409"/>
                <a:gd name="T6" fmla="*/ 204 w 408"/>
                <a:gd name="T7" fmla="*/ 68 h 409"/>
                <a:gd name="T8" fmla="*/ 250 w 408"/>
                <a:gd name="T9" fmla="*/ 0 h 409"/>
                <a:gd name="T10" fmla="*/ 318 w 408"/>
                <a:gd name="T11" fmla="*/ 23 h 409"/>
                <a:gd name="T12" fmla="*/ 408 w 408"/>
                <a:gd name="T13" fmla="*/ 136 h 409"/>
                <a:gd name="T14" fmla="*/ 363 w 408"/>
                <a:gd name="T15" fmla="*/ 182 h 409"/>
                <a:gd name="T16" fmla="*/ 386 w 408"/>
                <a:gd name="T17" fmla="*/ 227 h 409"/>
                <a:gd name="T18" fmla="*/ 340 w 408"/>
                <a:gd name="T19" fmla="*/ 250 h 409"/>
                <a:gd name="T20" fmla="*/ 340 w 408"/>
                <a:gd name="T21" fmla="*/ 340 h 409"/>
                <a:gd name="T22" fmla="*/ 295 w 408"/>
                <a:gd name="T23" fmla="*/ 363 h 409"/>
                <a:gd name="T24" fmla="*/ 204 w 408"/>
                <a:gd name="T25" fmla="*/ 363 h 409"/>
                <a:gd name="T26" fmla="*/ 136 w 408"/>
                <a:gd name="T27" fmla="*/ 409 h 409"/>
                <a:gd name="T28" fmla="*/ 91 w 408"/>
                <a:gd name="T29" fmla="*/ 409 h 409"/>
                <a:gd name="T30" fmla="*/ 68 w 408"/>
                <a:gd name="T31" fmla="*/ 363 h 409"/>
                <a:gd name="T32" fmla="*/ 0 w 408"/>
                <a:gd name="T33" fmla="*/ 340 h 409"/>
                <a:gd name="T34" fmla="*/ 0 w 408"/>
                <a:gd name="T35" fmla="*/ 318 h 409"/>
                <a:gd name="T36" fmla="*/ 68 w 408"/>
                <a:gd name="T37" fmla="*/ 227 h 409"/>
                <a:gd name="T38" fmla="*/ 23 w 408"/>
                <a:gd name="T39" fmla="*/ 182 h 409"/>
                <a:gd name="T40" fmla="*/ 23 w 408"/>
                <a:gd name="T41" fmla="*/ 159 h 409"/>
                <a:gd name="T42" fmla="*/ 68 w 408"/>
                <a:gd name="T43" fmla="*/ 136 h 409"/>
                <a:gd name="T44" fmla="*/ 68 w 408"/>
                <a:gd name="T45" fmla="*/ 9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8" h="409">
                  <a:moveTo>
                    <a:pt x="68" y="91"/>
                  </a:moveTo>
                  <a:lnTo>
                    <a:pt x="136" y="46"/>
                  </a:lnTo>
                  <a:lnTo>
                    <a:pt x="159" y="68"/>
                  </a:lnTo>
                  <a:lnTo>
                    <a:pt x="204" y="68"/>
                  </a:lnTo>
                  <a:lnTo>
                    <a:pt x="250" y="0"/>
                  </a:lnTo>
                  <a:lnTo>
                    <a:pt x="318" y="23"/>
                  </a:lnTo>
                  <a:lnTo>
                    <a:pt x="408" y="136"/>
                  </a:lnTo>
                  <a:lnTo>
                    <a:pt x="363" y="182"/>
                  </a:lnTo>
                  <a:lnTo>
                    <a:pt x="386" y="227"/>
                  </a:lnTo>
                  <a:lnTo>
                    <a:pt x="340" y="250"/>
                  </a:lnTo>
                  <a:lnTo>
                    <a:pt x="340" y="340"/>
                  </a:lnTo>
                  <a:lnTo>
                    <a:pt x="295" y="363"/>
                  </a:lnTo>
                  <a:lnTo>
                    <a:pt x="204" y="363"/>
                  </a:lnTo>
                  <a:lnTo>
                    <a:pt x="136" y="409"/>
                  </a:lnTo>
                  <a:lnTo>
                    <a:pt x="91" y="409"/>
                  </a:lnTo>
                  <a:lnTo>
                    <a:pt x="68" y="363"/>
                  </a:lnTo>
                  <a:lnTo>
                    <a:pt x="0" y="340"/>
                  </a:lnTo>
                  <a:lnTo>
                    <a:pt x="0" y="318"/>
                  </a:lnTo>
                  <a:lnTo>
                    <a:pt x="68" y="227"/>
                  </a:lnTo>
                  <a:lnTo>
                    <a:pt x="23" y="182"/>
                  </a:lnTo>
                  <a:lnTo>
                    <a:pt x="23" y="159"/>
                  </a:lnTo>
                  <a:lnTo>
                    <a:pt x="68" y="136"/>
                  </a:lnTo>
                  <a:lnTo>
                    <a:pt x="68" y="91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70" name="Freeform 126"/>
            <p:cNvSpPr>
              <a:spLocks/>
            </p:cNvSpPr>
            <p:nvPr/>
          </p:nvSpPr>
          <p:spPr bwMode="auto">
            <a:xfrm>
              <a:off x="4599" y="4158"/>
              <a:ext cx="476" cy="613"/>
            </a:xfrm>
            <a:custGeom>
              <a:avLst/>
              <a:gdLst>
                <a:gd name="T0" fmla="*/ 317 w 476"/>
                <a:gd name="T1" fmla="*/ 0 h 613"/>
                <a:gd name="T2" fmla="*/ 317 w 476"/>
                <a:gd name="T3" fmla="*/ 46 h 613"/>
                <a:gd name="T4" fmla="*/ 385 w 476"/>
                <a:gd name="T5" fmla="*/ 91 h 613"/>
                <a:gd name="T6" fmla="*/ 385 w 476"/>
                <a:gd name="T7" fmla="*/ 46 h 613"/>
                <a:gd name="T8" fmla="*/ 408 w 476"/>
                <a:gd name="T9" fmla="*/ 23 h 613"/>
                <a:gd name="T10" fmla="*/ 431 w 476"/>
                <a:gd name="T11" fmla="*/ 68 h 613"/>
                <a:gd name="T12" fmla="*/ 453 w 476"/>
                <a:gd name="T13" fmla="*/ 91 h 613"/>
                <a:gd name="T14" fmla="*/ 476 w 476"/>
                <a:gd name="T15" fmla="*/ 91 h 613"/>
                <a:gd name="T16" fmla="*/ 385 w 476"/>
                <a:gd name="T17" fmla="*/ 227 h 613"/>
                <a:gd name="T18" fmla="*/ 363 w 476"/>
                <a:gd name="T19" fmla="*/ 295 h 613"/>
                <a:gd name="T20" fmla="*/ 340 w 476"/>
                <a:gd name="T21" fmla="*/ 318 h 613"/>
                <a:gd name="T22" fmla="*/ 317 w 476"/>
                <a:gd name="T23" fmla="*/ 386 h 613"/>
                <a:gd name="T24" fmla="*/ 340 w 476"/>
                <a:gd name="T25" fmla="*/ 499 h 613"/>
                <a:gd name="T26" fmla="*/ 385 w 476"/>
                <a:gd name="T27" fmla="*/ 613 h 613"/>
                <a:gd name="T28" fmla="*/ 340 w 476"/>
                <a:gd name="T29" fmla="*/ 567 h 613"/>
                <a:gd name="T30" fmla="*/ 295 w 476"/>
                <a:gd name="T31" fmla="*/ 477 h 613"/>
                <a:gd name="T32" fmla="*/ 181 w 476"/>
                <a:gd name="T33" fmla="*/ 477 h 613"/>
                <a:gd name="T34" fmla="*/ 136 w 476"/>
                <a:gd name="T35" fmla="*/ 477 h 613"/>
                <a:gd name="T36" fmla="*/ 91 w 476"/>
                <a:gd name="T37" fmla="*/ 431 h 613"/>
                <a:gd name="T38" fmla="*/ 0 w 476"/>
                <a:gd name="T39" fmla="*/ 318 h 613"/>
                <a:gd name="T40" fmla="*/ 0 w 476"/>
                <a:gd name="T41" fmla="*/ 273 h 613"/>
                <a:gd name="T42" fmla="*/ 45 w 476"/>
                <a:gd name="T43" fmla="*/ 273 h 613"/>
                <a:gd name="T44" fmla="*/ 113 w 476"/>
                <a:gd name="T45" fmla="*/ 227 h 613"/>
                <a:gd name="T46" fmla="*/ 204 w 476"/>
                <a:gd name="T47" fmla="*/ 227 h 613"/>
                <a:gd name="T48" fmla="*/ 249 w 476"/>
                <a:gd name="T49" fmla="*/ 204 h 613"/>
                <a:gd name="T50" fmla="*/ 249 w 476"/>
                <a:gd name="T51" fmla="*/ 114 h 613"/>
                <a:gd name="T52" fmla="*/ 295 w 476"/>
                <a:gd name="T53" fmla="*/ 91 h 613"/>
                <a:gd name="T54" fmla="*/ 272 w 476"/>
                <a:gd name="T55" fmla="*/ 46 h 613"/>
                <a:gd name="T56" fmla="*/ 317 w 476"/>
                <a:gd name="T5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6" h="613">
                  <a:moveTo>
                    <a:pt x="317" y="0"/>
                  </a:moveTo>
                  <a:lnTo>
                    <a:pt x="317" y="46"/>
                  </a:lnTo>
                  <a:lnTo>
                    <a:pt x="385" y="91"/>
                  </a:lnTo>
                  <a:lnTo>
                    <a:pt x="385" y="46"/>
                  </a:lnTo>
                  <a:lnTo>
                    <a:pt x="408" y="23"/>
                  </a:lnTo>
                  <a:lnTo>
                    <a:pt x="431" y="68"/>
                  </a:lnTo>
                  <a:lnTo>
                    <a:pt x="453" y="91"/>
                  </a:lnTo>
                  <a:lnTo>
                    <a:pt x="476" y="91"/>
                  </a:lnTo>
                  <a:lnTo>
                    <a:pt x="385" y="227"/>
                  </a:lnTo>
                  <a:lnTo>
                    <a:pt x="363" y="295"/>
                  </a:lnTo>
                  <a:lnTo>
                    <a:pt x="340" y="318"/>
                  </a:lnTo>
                  <a:lnTo>
                    <a:pt x="317" y="386"/>
                  </a:lnTo>
                  <a:lnTo>
                    <a:pt x="340" y="499"/>
                  </a:lnTo>
                  <a:lnTo>
                    <a:pt x="385" y="613"/>
                  </a:lnTo>
                  <a:lnTo>
                    <a:pt x="340" y="567"/>
                  </a:lnTo>
                  <a:lnTo>
                    <a:pt x="295" y="477"/>
                  </a:lnTo>
                  <a:lnTo>
                    <a:pt x="181" y="477"/>
                  </a:lnTo>
                  <a:lnTo>
                    <a:pt x="136" y="477"/>
                  </a:lnTo>
                  <a:lnTo>
                    <a:pt x="91" y="431"/>
                  </a:lnTo>
                  <a:lnTo>
                    <a:pt x="0" y="318"/>
                  </a:lnTo>
                  <a:lnTo>
                    <a:pt x="0" y="273"/>
                  </a:lnTo>
                  <a:lnTo>
                    <a:pt x="45" y="273"/>
                  </a:lnTo>
                  <a:lnTo>
                    <a:pt x="113" y="227"/>
                  </a:lnTo>
                  <a:lnTo>
                    <a:pt x="204" y="227"/>
                  </a:lnTo>
                  <a:lnTo>
                    <a:pt x="249" y="204"/>
                  </a:lnTo>
                  <a:lnTo>
                    <a:pt x="249" y="114"/>
                  </a:lnTo>
                  <a:lnTo>
                    <a:pt x="295" y="91"/>
                  </a:lnTo>
                  <a:lnTo>
                    <a:pt x="272" y="46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71" name="Freeform 127"/>
            <p:cNvSpPr>
              <a:spLocks/>
            </p:cNvSpPr>
            <p:nvPr/>
          </p:nvSpPr>
          <p:spPr bwMode="auto">
            <a:xfrm>
              <a:off x="5030" y="2503"/>
              <a:ext cx="521" cy="839"/>
            </a:xfrm>
            <a:custGeom>
              <a:avLst/>
              <a:gdLst>
                <a:gd name="T0" fmla="*/ 159 w 521"/>
                <a:gd name="T1" fmla="*/ 0 h 839"/>
                <a:gd name="T2" fmla="*/ 204 w 521"/>
                <a:gd name="T3" fmla="*/ 68 h 839"/>
                <a:gd name="T4" fmla="*/ 136 w 521"/>
                <a:gd name="T5" fmla="*/ 181 h 839"/>
                <a:gd name="T6" fmla="*/ 68 w 521"/>
                <a:gd name="T7" fmla="*/ 227 h 839"/>
                <a:gd name="T8" fmla="*/ 22 w 521"/>
                <a:gd name="T9" fmla="*/ 227 h 839"/>
                <a:gd name="T10" fmla="*/ 22 w 521"/>
                <a:gd name="T11" fmla="*/ 272 h 839"/>
                <a:gd name="T12" fmla="*/ 45 w 521"/>
                <a:gd name="T13" fmla="*/ 272 h 839"/>
                <a:gd name="T14" fmla="*/ 68 w 521"/>
                <a:gd name="T15" fmla="*/ 249 h 839"/>
                <a:gd name="T16" fmla="*/ 136 w 521"/>
                <a:gd name="T17" fmla="*/ 295 h 839"/>
                <a:gd name="T18" fmla="*/ 113 w 521"/>
                <a:gd name="T19" fmla="*/ 431 h 839"/>
                <a:gd name="T20" fmla="*/ 45 w 521"/>
                <a:gd name="T21" fmla="*/ 567 h 839"/>
                <a:gd name="T22" fmla="*/ 22 w 521"/>
                <a:gd name="T23" fmla="*/ 589 h 839"/>
                <a:gd name="T24" fmla="*/ 0 w 521"/>
                <a:gd name="T25" fmla="*/ 635 h 839"/>
                <a:gd name="T26" fmla="*/ 45 w 521"/>
                <a:gd name="T27" fmla="*/ 635 h 839"/>
                <a:gd name="T28" fmla="*/ 159 w 521"/>
                <a:gd name="T29" fmla="*/ 725 h 839"/>
                <a:gd name="T30" fmla="*/ 159 w 521"/>
                <a:gd name="T31" fmla="*/ 771 h 839"/>
                <a:gd name="T32" fmla="*/ 204 w 521"/>
                <a:gd name="T33" fmla="*/ 839 h 839"/>
                <a:gd name="T34" fmla="*/ 295 w 521"/>
                <a:gd name="T35" fmla="*/ 794 h 839"/>
                <a:gd name="T36" fmla="*/ 317 w 521"/>
                <a:gd name="T37" fmla="*/ 657 h 839"/>
                <a:gd name="T38" fmla="*/ 295 w 521"/>
                <a:gd name="T39" fmla="*/ 567 h 839"/>
                <a:gd name="T40" fmla="*/ 408 w 521"/>
                <a:gd name="T41" fmla="*/ 431 h 839"/>
                <a:gd name="T42" fmla="*/ 431 w 521"/>
                <a:gd name="T43" fmla="*/ 340 h 839"/>
                <a:gd name="T44" fmla="*/ 453 w 521"/>
                <a:gd name="T45" fmla="*/ 317 h 839"/>
                <a:gd name="T46" fmla="*/ 453 w 521"/>
                <a:gd name="T47" fmla="*/ 249 h 839"/>
                <a:gd name="T48" fmla="*/ 499 w 521"/>
                <a:gd name="T49" fmla="*/ 204 h 839"/>
                <a:gd name="T50" fmla="*/ 521 w 521"/>
                <a:gd name="T51" fmla="*/ 204 h 839"/>
                <a:gd name="T52" fmla="*/ 499 w 521"/>
                <a:gd name="T53" fmla="*/ 181 h 839"/>
                <a:gd name="T54" fmla="*/ 521 w 521"/>
                <a:gd name="T55" fmla="*/ 136 h 839"/>
                <a:gd name="T56" fmla="*/ 499 w 521"/>
                <a:gd name="T57" fmla="*/ 68 h 839"/>
                <a:gd name="T58" fmla="*/ 408 w 521"/>
                <a:gd name="T59" fmla="*/ 90 h 839"/>
                <a:gd name="T60" fmla="*/ 363 w 521"/>
                <a:gd name="T61" fmla="*/ 45 h 839"/>
                <a:gd name="T62" fmla="*/ 272 w 521"/>
                <a:gd name="T63" fmla="*/ 68 h 839"/>
                <a:gd name="T64" fmla="*/ 159 w 521"/>
                <a:gd name="T65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1" h="839">
                  <a:moveTo>
                    <a:pt x="159" y="0"/>
                  </a:moveTo>
                  <a:lnTo>
                    <a:pt x="204" y="68"/>
                  </a:lnTo>
                  <a:lnTo>
                    <a:pt x="136" y="181"/>
                  </a:lnTo>
                  <a:lnTo>
                    <a:pt x="68" y="227"/>
                  </a:lnTo>
                  <a:lnTo>
                    <a:pt x="22" y="227"/>
                  </a:lnTo>
                  <a:lnTo>
                    <a:pt x="22" y="272"/>
                  </a:lnTo>
                  <a:lnTo>
                    <a:pt x="45" y="272"/>
                  </a:lnTo>
                  <a:lnTo>
                    <a:pt x="68" y="249"/>
                  </a:lnTo>
                  <a:lnTo>
                    <a:pt x="136" y="295"/>
                  </a:lnTo>
                  <a:lnTo>
                    <a:pt x="113" y="431"/>
                  </a:lnTo>
                  <a:lnTo>
                    <a:pt x="45" y="567"/>
                  </a:lnTo>
                  <a:lnTo>
                    <a:pt x="22" y="589"/>
                  </a:lnTo>
                  <a:lnTo>
                    <a:pt x="0" y="635"/>
                  </a:lnTo>
                  <a:lnTo>
                    <a:pt x="45" y="635"/>
                  </a:lnTo>
                  <a:lnTo>
                    <a:pt x="159" y="725"/>
                  </a:lnTo>
                  <a:lnTo>
                    <a:pt x="159" y="771"/>
                  </a:lnTo>
                  <a:lnTo>
                    <a:pt x="204" y="839"/>
                  </a:lnTo>
                  <a:lnTo>
                    <a:pt x="295" y="794"/>
                  </a:lnTo>
                  <a:lnTo>
                    <a:pt x="317" y="657"/>
                  </a:lnTo>
                  <a:lnTo>
                    <a:pt x="295" y="567"/>
                  </a:lnTo>
                  <a:lnTo>
                    <a:pt x="408" y="431"/>
                  </a:lnTo>
                  <a:lnTo>
                    <a:pt x="431" y="340"/>
                  </a:lnTo>
                  <a:lnTo>
                    <a:pt x="453" y="317"/>
                  </a:lnTo>
                  <a:lnTo>
                    <a:pt x="453" y="249"/>
                  </a:lnTo>
                  <a:lnTo>
                    <a:pt x="499" y="204"/>
                  </a:lnTo>
                  <a:lnTo>
                    <a:pt x="521" y="204"/>
                  </a:lnTo>
                  <a:lnTo>
                    <a:pt x="499" y="181"/>
                  </a:lnTo>
                  <a:lnTo>
                    <a:pt x="521" y="136"/>
                  </a:lnTo>
                  <a:lnTo>
                    <a:pt x="499" y="68"/>
                  </a:lnTo>
                  <a:lnTo>
                    <a:pt x="408" y="90"/>
                  </a:lnTo>
                  <a:lnTo>
                    <a:pt x="363" y="45"/>
                  </a:lnTo>
                  <a:lnTo>
                    <a:pt x="272" y="68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72" name="Freeform 128"/>
            <p:cNvSpPr>
              <a:spLocks/>
            </p:cNvSpPr>
            <p:nvPr/>
          </p:nvSpPr>
          <p:spPr bwMode="auto">
            <a:xfrm>
              <a:off x="4281" y="3387"/>
              <a:ext cx="159" cy="204"/>
            </a:xfrm>
            <a:custGeom>
              <a:avLst/>
              <a:gdLst>
                <a:gd name="T0" fmla="*/ 159 w 159"/>
                <a:gd name="T1" fmla="*/ 0 h 204"/>
                <a:gd name="T2" fmla="*/ 68 w 159"/>
                <a:gd name="T3" fmla="*/ 23 h 204"/>
                <a:gd name="T4" fmla="*/ 0 w 159"/>
                <a:gd name="T5" fmla="*/ 91 h 204"/>
                <a:gd name="T6" fmla="*/ 0 w 159"/>
                <a:gd name="T7" fmla="*/ 136 h 204"/>
                <a:gd name="T8" fmla="*/ 46 w 159"/>
                <a:gd name="T9" fmla="*/ 114 h 204"/>
                <a:gd name="T10" fmla="*/ 46 w 159"/>
                <a:gd name="T11" fmla="*/ 136 h 204"/>
                <a:gd name="T12" fmla="*/ 23 w 159"/>
                <a:gd name="T13" fmla="*/ 159 h 204"/>
                <a:gd name="T14" fmla="*/ 0 w 159"/>
                <a:gd name="T15" fmla="*/ 204 h 204"/>
                <a:gd name="T16" fmla="*/ 91 w 159"/>
                <a:gd name="T17" fmla="*/ 182 h 204"/>
                <a:gd name="T18" fmla="*/ 136 w 159"/>
                <a:gd name="T19" fmla="*/ 136 h 204"/>
                <a:gd name="T20" fmla="*/ 136 w 159"/>
                <a:gd name="T21" fmla="*/ 114 h 204"/>
                <a:gd name="T22" fmla="*/ 91 w 159"/>
                <a:gd name="T23" fmla="*/ 114 h 204"/>
                <a:gd name="T24" fmla="*/ 91 w 159"/>
                <a:gd name="T25" fmla="*/ 91 h 204"/>
                <a:gd name="T26" fmla="*/ 136 w 159"/>
                <a:gd name="T27" fmla="*/ 46 h 204"/>
                <a:gd name="T28" fmla="*/ 159 w 159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204">
                  <a:moveTo>
                    <a:pt x="159" y="0"/>
                  </a:moveTo>
                  <a:lnTo>
                    <a:pt x="68" y="23"/>
                  </a:lnTo>
                  <a:lnTo>
                    <a:pt x="0" y="91"/>
                  </a:lnTo>
                  <a:lnTo>
                    <a:pt x="0" y="136"/>
                  </a:lnTo>
                  <a:lnTo>
                    <a:pt x="46" y="114"/>
                  </a:lnTo>
                  <a:lnTo>
                    <a:pt x="46" y="136"/>
                  </a:lnTo>
                  <a:lnTo>
                    <a:pt x="23" y="159"/>
                  </a:lnTo>
                  <a:lnTo>
                    <a:pt x="0" y="204"/>
                  </a:lnTo>
                  <a:lnTo>
                    <a:pt x="91" y="182"/>
                  </a:lnTo>
                  <a:lnTo>
                    <a:pt x="136" y="136"/>
                  </a:lnTo>
                  <a:lnTo>
                    <a:pt x="136" y="114"/>
                  </a:lnTo>
                  <a:lnTo>
                    <a:pt x="91" y="114"/>
                  </a:lnTo>
                  <a:lnTo>
                    <a:pt x="91" y="91"/>
                  </a:lnTo>
                  <a:lnTo>
                    <a:pt x="136" y="46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73" name="Freeform 129"/>
            <p:cNvSpPr>
              <a:spLocks/>
            </p:cNvSpPr>
            <p:nvPr/>
          </p:nvSpPr>
          <p:spPr bwMode="auto">
            <a:xfrm>
              <a:off x="3601" y="3841"/>
              <a:ext cx="385" cy="317"/>
            </a:xfrm>
            <a:custGeom>
              <a:avLst/>
              <a:gdLst>
                <a:gd name="T0" fmla="*/ 159 w 385"/>
                <a:gd name="T1" fmla="*/ 0 h 317"/>
                <a:gd name="T2" fmla="*/ 113 w 385"/>
                <a:gd name="T3" fmla="*/ 45 h 317"/>
                <a:gd name="T4" fmla="*/ 136 w 385"/>
                <a:gd name="T5" fmla="*/ 113 h 317"/>
                <a:gd name="T6" fmla="*/ 249 w 385"/>
                <a:gd name="T7" fmla="*/ 136 h 317"/>
                <a:gd name="T8" fmla="*/ 272 w 385"/>
                <a:gd name="T9" fmla="*/ 68 h 317"/>
                <a:gd name="T10" fmla="*/ 385 w 385"/>
                <a:gd name="T11" fmla="*/ 68 h 317"/>
                <a:gd name="T12" fmla="*/ 385 w 385"/>
                <a:gd name="T13" fmla="*/ 181 h 317"/>
                <a:gd name="T14" fmla="*/ 363 w 385"/>
                <a:gd name="T15" fmla="*/ 249 h 317"/>
                <a:gd name="T16" fmla="*/ 272 w 385"/>
                <a:gd name="T17" fmla="*/ 317 h 317"/>
                <a:gd name="T18" fmla="*/ 204 w 385"/>
                <a:gd name="T19" fmla="*/ 272 h 317"/>
                <a:gd name="T20" fmla="*/ 136 w 385"/>
                <a:gd name="T21" fmla="*/ 272 h 317"/>
                <a:gd name="T22" fmla="*/ 68 w 385"/>
                <a:gd name="T23" fmla="*/ 295 h 317"/>
                <a:gd name="T24" fmla="*/ 0 w 385"/>
                <a:gd name="T25" fmla="*/ 249 h 317"/>
                <a:gd name="T26" fmla="*/ 23 w 385"/>
                <a:gd name="T27" fmla="*/ 136 h 317"/>
                <a:gd name="T28" fmla="*/ 68 w 385"/>
                <a:gd name="T29" fmla="*/ 45 h 317"/>
                <a:gd name="T30" fmla="*/ 113 w 385"/>
                <a:gd name="T31" fmla="*/ 0 h 317"/>
                <a:gd name="T32" fmla="*/ 159 w 385"/>
                <a:gd name="T3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5" h="317">
                  <a:moveTo>
                    <a:pt x="159" y="0"/>
                  </a:moveTo>
                  <a:lnTo>
                    <a:pt x="113" y="45"/>
                  </a:lnTo>
                  <a:lnTo>
                    <a:pt x="136" y="113"/>
                  </a:lnTo>
                  <a:lnTo>
                    <a:pt x="249" y="136"/>
                  </a:lnTo>
                  <a:lnTo>
                    <a:pt x="272" y="68"/>
                  </a:lnTo>
                  <a:lnTo>
                    <a:pt x="385" y="68"/>
                  </a:lnTo>
                  <a:lnTo>
                    <a:pt x="385" y="181"/>
                  </a:lnTo>
                  <a:lnTo>
                    <a:pt x="363" y="249"/>
                  </a:lnTo>
                  <a:lnTo>
                    <a:pt x="272" y="317"/>
                  </a:lnTo>
                  <a:lnTo>
                    <a:pt x="204" y="272"/>
                  </a:lnTo>
                  <a:lnTo>
                    <a:pt x="136" y="272"/>
                  </a:lnTo>
                  <a:lnTo>
                    <a:pt x="68" y="295"/>
                  </a:lnTo>
                  <a:lnTo>
                    <a:pt x="0" y="249"/>
                  </a:lnTo>
                  <a:lnTo>
                    <a:pt x="23" y="136"/>
                  </a:lnTo>
                  <a:lnTo>
                    <a:pt x="68" y="45"/>
                  </a:lnTo>
                  <a:lnTo>
                    <a:pt x="113" y="0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74" name="Freeform 130"/>
            <p:cNvSpPr>
              <a:spLocks/>
            </p:cNvSpPr>
            <p:nvPr/>
          </p:nvSpPr>
          <p:spPr bwMode="auto">
            <a:xfrm>
              <a:off x="653" y="5338"/>
              <a:ext cx="408" cy="521"/>
            </a:xfrm>
            <a:custGeom>
              <a:avLst/>
              <a:gdLst>
                <a:gd name="T0" fmla="*/ 0 w 408"/>
                <a:gd name="T1" fmla="*/ 295 h 521"/>
                <a:gd name="T2" fmla="*/ 22 w 408"/>
                <a:gd name="T3" fmla="*/ 363 h 521"/>
                <a:gd name="T4" fmla="*/ 90 w 408"/>
                <a:gd name="T5" fmla="*/ 408 h 521"/>
                <a:gd name="T6" fmla="*/ 113 w 408"/>
                <a:gd name="T7" fmla="*/ 431 h 521"/>
                <a:gd name="T8" fmla="*/ 136 w 408"/>
                <a:gd name="T9" fmla="*/ 431 h 521"/>
                <a:gd name="T10" fmla="*/ 158 w 408"/>
                <a:gd name="T11" fmla="*/ 408 h 521"/>
                <a:gd name="T12" fmla="*/ 136 w 408"/>
                <a:gd name="T13" fmla="*/ 385 h 521"/>
                <a:gd name="T14" fmla="*/ 136 w 408"/>
                <a:gd name="T15" fmla="*/ 340 h 521"/>
                <a:gd name="T16" fmla="*/ 113 w 408"/>
                <a:gd name="T17" fmla="*/ 317 h 521"/>
                <a:gd name="T18" fmla="*/ 181 w 408"/>
                <a:gd name="T19" fmla="*/ 226 h 521"/>
                <a:gd name="T20" fmla="*/ 204 w 408"/>
                <a:gd name="T21" fmla="*/ 204 h 521"/>
                <a:gd name="T22" fmla="*/ 249 w 408"/>
                <a:gd name="T23" fmla="*/ 226 h 521"/>
                <a:gd name="T24" fmla="*/ 272 w 408"/>
                <a:gd name="T25" fmla="*/ 249 h 521"/>
                <a:gd name="T26" fmla="*/ 226 w 408"/>
                <a:gd name="T27" fmla="*/ 295 h 521"/>
                <a:gd name="T28" fmla="*/ 204 w 408"/>
                <a:gd name="T29" fmla="*/ 295 h 521"/>
                <a:gd name="T30" fmla="*/ 204 w 408"/>
                <a:gd name="T31" fmla="*/ 340 h 521"/>
                <a:gd name="T32" fmla="*/ 226 w 408"/>
                <a:gd name="T33" fmla="*/ 408 h 521"/>
                <a:gd name="T34" fmla="*/ 181 w 408"/>
                <a:gd name="T35" fmla="*/ 453 h 521"/>
                <a:gd name="T36" fmla="*/ 136 w 408"/>
                <a:gd name="T37" fmla="*/ 521 h 521"/>
                <a:gd name="T38" fmla="*/ 204 w 408"/>
                <a:gd name="T39" fmla="*/ 499 h 521"/>
                <a:gd name="T40" fmla="*/ 249 w 408"/>
                <a:gd name="T41" fmla="*/ 499 h 521"/>
                <a:gd name="T42" fmla="*/ 294 w 408"/>
                <a:gd name="T43" fmla="*/ 453 h 521"/>
                <a:gd name="T44" fmla="*/ 317 w 408"/>
                <a:gd name="T45" fmla="*/ 453 h 521"/>
                <a:gd name="T46" fmla="*/ 317 w 408"/>
                <a:gd name="T47" fmla="*/ 431 h 521"/>
                <a:gd name="T48" fmla="*/ 294 w 408"/>
                <a:gd name="T49" fmla="*/ 385 h 521"/>
                <a:gd name="T50" fmla="*/ 340 w 408"/>
                <a:gd name="T51" fmla="*/ 340 h 521"/>
                <a:gd name="T52" fmla="*/ 362 w 408"/>
                <a:gd name="T53" fmla="*/ 363 h 521"/>
                <a:gd name="T54" fmla="*/ 408 w 408"/>
                <a:gd name="T55" fmla="*/ 317 h 521"/>
                <a:gd name="T56" fmla="*/ 385 w 408"/>
                <a:gd name="T57" fmla="*/ 295 h 521"/>
                <a:gd name="T58" fmla="*/ 340 w 408"/>
                <a:gd name="T59" fmla="*/ 272 h 521"/>
                <a:gd name="T60" fmla="*/ 340 w 408"/>
                <a:gd name="T61" fmla="*/ 204 h 521"/>
                <a:gd name="T62" fmla="*/ 317 w 408"/>
                <a:gd name="T63" fmla="*/ 181 h 521"/>
                <a:gd name="T64" fmla="*/ 294 w 408"/>
                <a:gd name="T65" fmla="*/ 113 h 521"/>
                <a:gd name="T66" fmla="*/ 249 w 408"/>
                <a:gd name="T67" fmla="*/ 22 h 521"/>
                <a:gd name="T68" fmla="*/ 158 w 408"/>
                <a:gd name="T69" fmla="*/ 0 h 521"/>
                <a:gd name="T70" fmla="*/ 68 w 408"/>
                <a:gd name="T71" fmla="*/ 0 h 521"/>
                <a:gd name="T72" fmla="*/ 90 w 408"/>
                <a:gd name="T73" fmla="*/ 45 h 521"/>
                <a:gd name="T74" fmla="*/ 90 w 408"/>
                <a:gd name="T75" fmla="*/ 68 h 521"/>
                <a:gd name="T76" fmla="*/ 90 w 408"/>
                <a:gd name="T77" fmla="*/ 113 h 521"/>
                <a:gd name="T78" fmla="*/ 45 w 408"/>
                <a:gd name="T79" fmla="*/ 158 h 521"/>
                <a:gd name="T80" fmla="*/ 90 w 408"/>
                <a:gd name="T81" fmla="*/ 226 h 521"/>
                <a:gd name="T82" fmla="*/ 68 w 408"/>
                <a:gd name="T83" fmla="*/ 295 h 521"/>
                <a:gd name="T84" fmla="*/ 45 w 408"/>
                <a:gd name="T85" fmla="*/ 317 h 521"/>
                <a:gd name="T86" fmla="*/ 0 w 408"/>
                <a:gd name="T87" fmla="*/ 29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8" h="521">
                  <a:moveTo>
                    <a:pt x="0" y="295"/>
                  </a:moveTo>
                  <a:lnTo>
                    <a:pt x="22" y="363"/>
                  </a:lnTo>
                  <a:lnTo>
                    <a:pt x="90" y="408"/>
                  </a:lnTo>
                  <a:lnTo>
                    <a:pt x="113" y="431"/>
                  </a:lnTo>
                  <a:lnTo>
                    <a:pt x="136" y="431"/>
                  </a:lnTo>
                  <a:lnTo>
                    <a:pt x="158" y="408"/>
                  </a:lnTo>
                  <a:lnTo>
                    <a:pt x="136" y="385"/>
                  </a:lnTo>
                  <a:lnTo>
                    <a:pt x="136" y="340"/>
                  </a:lnTo>
                  <a:lnTo>
                    <a:pt x="113" y="317"/>
                  </a:lnTo>
                  <a:lnTo>
                    <a:pt x="181" y="226"/>
                  </a:lnTo>
                  <a:lnTo>
                    <a:pt x="204" y="204"/>
                  </a:lnTo>
                  <a:lnTo>
                    <a:pt x="249" y="226"/>
                  </a:lnTo>
                  <a:lnTo>
                    <a:pt x="272" y="249"/>
                  </a:lnTo>
                  <a:lnTo>
                    <a:pt x="226" y="295"/>
                  </a:lnTo>
                  <a:lnTo>
                    <a:pt x="204" y="295"/>
                  </a:lnTo>
                  <a:lnTo>
                    <a:pt x="204" y="340"/>
                  </a:lnTo>
                  <a:lnTo>
                    <a:pt x="226" y="408"/>
                  </a:lnTo>
                  <a:lnTo>
                    <a:pt x="181" y="453"/>
                  </a:lnTo>
                  <a:lnTo>
                    <a:pt x="136" y="521"/>
                  </a:lnTo>
                  <a:lnTo>
                    <a:pt x="204" y="499"/>
                  </a:lnTo>
                  <a:lnTo>
                    <a:pt x="249" y="499"/>
                  </a:lnTo>
                  <a:lnTo>
                    <a:pt x="294" y="453"/>
                  </a:lnTo>
                  <a:lnTo>
                    <a:pt x="317" y="453"/>
                  </a:lnTo>
                  <a:lnTo>
                    <a:pt x="317" y="431"/>
                  </a:lnTo>
                  <a:lnTo>
                    <a:pt x="294" y="385"/>
                  </a:lnTo>
                  <a:lnTo>
                    <a:pt x="340" y="340"/>
                  </a:lnTo>
                  <a:lnTo>
                    <a:pt x="362" y="363"/>
                  </a:lnTo>
                  <a:lnTo>
                    <a:pt x="408" y="317"/>
                  </a:lnTo>
                  <a:lnTo>
                    <a:pt x="385" y="295"/>
                  </a:lnTo>
                  <a:lnTo>
                    <a:pt x="340" y="272"/>
                  </a:lnTo>
                  <a:lnTo>
                    <a:pt x="340" y="204"/>
                  </a:lnTo>
                  <a:lnTo>
                    <a:pt x="317" y="181"/>
                  </a:lnTo>
                  <a:lnTo>
                    <a:pt x="294" y="113"/>
                  </a:lnTo>
                  <a:lnTo>
                    <a:pt x="249" y="22"/>
                  </a:lnTo>
                  <a:lnTo>
                    <a:pt x="158" y="0"/>
                  </a:lnTo>
                  <a:lnTo>
                    <a:pt x="68" y="0"/>
                  </a:lnTo>
                  <a:lnTo>
                    <a:pt x="90" y="45"/>
                  </a:lnTo>
                  <a:lnTo>
                    <a:pt x="90" y="68"/>
                  </a:lnTo>
                  <a:lnTo>
                    <a:pt x="90" y="113"/>
                  </a:lnTo>
                  <a:lnTo>
                    <a:pt x="45" y="158"/>
                  </a:lnTo>
                  <a:lnTo>
                    <a:pt x="90" y="226"/>
                  </a:lnTo>
                  <a:lnTo>
                    <a:pt x="68" y="295"/>
                  </a:lnTo>
                  <a:lnTo>
                    <a:pt x="45" y="317"/>
                  </a:lnTo>
                  <a:lnTo>
                    <a:pt x="0" y="295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75" name="Freeform 131"/>
            <p:cNvSpPr>
              <a:spLocks/>
            </p:cNvSpPr>
            <p:nvPr/>
          </p:nvSpPr>
          <p:spPr bwMode="auto">
            <a:xfrm>
              <a:off x="925" y="5134"/>
              <a:ext cx="499" cy="635"/>
            </a:xfrm>
            <a:custGeom>
              <a:avLst/>
              <a:gdLst>
                <a:gd name="T0" fmla="*/ 0 w 499"/>
                <a:gd name="T1" fmla="*/ 272 h 635"/>
                <a:gd name="T2" fmla="*/ 22 w 499"/>
                <a:gd name="T3" fmla="*/ 317 h 635"/>
                <a:gd name="T4" fmla="*/ 45 w 499"/>
                <a:gd name="T5" fmla="*/ 385 h 635"/>
                <a:gd name="T6" fmla="*/ 68 w 499"/>
                <a:gd name="T7" fmla="*/ 408 h 635"/>
                <a:gd name="T8" fmla="*/ 68 w 499"/>
                <a:gd name="T9" fmla="*/ 476 h 635"/>
                <a:gd name="T10" fmla="*/ 113 w 499"/>
                <a:gd name="T11" fmla="*/ 499 h 635"/>
                <a:gd name="T12" fmla="*/ 136 w 499"/>
                <a:gd name="T13" fmla="*/ 521 h 635"/>
                <a:gd name="T14" fmla="*/ 90 w 499"/>
                <a:gd name="T15" fmla="*/ 567 h 635"/>
                <a:gd name="T16" fmla="*/ 113 w 499"/>
                <a:gd name="T17" fmla="*/ 589 h 635"/>
                <a:gd name="T18" fmla="*/ 136 w 499"/>
                <a:gd name="T19" fmla="*/ 635 h 635"/>
                <a:gd name="T20" fmla="*/ 181 w 499"/>
                <a:gd name="T21" fmla="*/ 589 h 635"/>
                <a:gd name="T22" fmla="*/ 181 w 499"/>
                <a:gd name="T23" fmla="*/ 544 h 635"/>
                <a:gd name="T24" fmla="*/ 204 w 499"/>
                <a:gd name="T25" fmla="*/ 521 h 635"/>
                <a:gd name="T26" fmla="*/ 249 w 499"/>
                <a:gd name="T27" fmla="*/ 476 h 635"/>
                <a:gd name="T28" fmla="*/ 227 w 499"/>
                <a:gd name="T29" fmla="*/ 430 h 635"/>
                <a:gd name="T30" fmla="*/ 385 w 499"/>
                <a:gd name="T31" fmla="*/ 204 h 635"/>
                <a:gd name="T32" fmla="*/ 408 w 499"/>
                <a:gd name="T33" fmla="*/ 181 h 635"/>
                <a:gd name="T34" fmla="*/ 408 w 499"/>
                <a:gd name="T35" fmla="*/ 158 h 635"/>
                <a:gd name="T36" fmla="*/ 476 w 499"/>
                <a:gd name="T37" fmla="*/ 90 h 635"/>
                <a:gd name="T38" fmla="*/ 499 w 499"/>
                <a:gd name="T39" fmla="*/ 68 h 635"/>
                <a:gd name="T40" fmla="*/ 453 w 499"/>
                <a:gd name="T41" fmla="*/ 45 h 635"/>
                <a:gd name="T42" fmla="*/ 408 w 499"/>
                <a:gd name="T43" fmla="*/ 68 h 635"/>
                <a:gd name="T44" fmla="*/ 363 w 499"/>
                <a:gd name="T45" fmla="*/ 45 h 635"/>
                <a:gd name="T46" fmla="*/ 363 w 499"/>
                <a:gd name="T47" fmla="*/ 22 h 635"/>
                <a:gd name="T48" fmla="*/ 317 w 499"/>
                <a:gd name="T49" fmla="*/ 22 h 635"/>
                <a:gd name="T50" fmla="*/ 272 w 499"/>
                <a:gd name="T51" fmla="*/ 0 h 635"/>
                <a:gd name="T52" fmla="*/ 204 w 499"/>
                <a:gd name="T53" fmla="*/ 90 h 635"/>
                <a:gd name="T54" fmla="*/ 136 w 499"/>
                <a:gd name="T55" fmla="*/ 113 h 635"/>
                <a:gd name="T56" fmla="*/ 158 w 499"/>
                <a:gd name="T57" fmla="*/ 181 h 635"/>
                <a:gd name="T58" fmla="*/ 136 w 499"/>
                <a:gd name="T59" fmla="*/ 226 h 635"/>
                <a:gd name="T60" fmla="*/ 136 w 499"/>
                <a:gd name="T61" fmla="*/ 294 h 635"/>
                <a:gd name="T62" fmla="*/ 68 w 499"/>
                <a:gd name="T63" fmla="*/ 272 h 635"/>
                <a:gd name="T64" fmla="*/ 0 w 499"/>
                <a:gd name="T65" fmla="*/ 27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635">
                  <a:moveTo>
                    <a:pt x="0" y="272"/>
                  </a:moveTo>
                  <a:lnTo>
                    <a:pt x="22" y="317"/>
                  </a:lnTo>
                  <a:lnTo>
                    <a:pt x="45" y="385"/>
                  </a:lnTo>
                  <a:lnTo>
                    <a:pt x="68" y="408"/>
                  </a:lnTo>
                  <a:lnTo>
                    <a:pt x="68" y="476"/>
                  </a:lnTo>
                  <a:lnTo>
                    <a:pt x="113" y="499"/>
                  </a:lnTo>
                  <a:lnTo>
                    <a:pt x="136" y="521"/>
                  </a:lnTo>
                  <a:lnTo>
                    <a:pt x="90" y="567"/>
                  </a:lnTo>
                  <a:lnTo>
                    <a:pt x="113" y="589"/>
                  </a:lnTo>
                  <a:lnTo>
                    <a:pt x="136" y="635"/>
                  </a:lnTo>
                  <a:lnTo>
                    <a:pt x="181" y="589"/>
                  </a:lnTo>
                  <a:lnTo>
                    <a:pt x="181" y="544"/>
                  </a:lnTo>
                  <a:lnTo>
                    <a:pt x="204" y="521"/>
                  </a:lnTo>
                  <a:lnTo>
                    <a:pt x="249" y="476"/>
                  </a:lnTo>
                  <a:lnTo>
                    <a:pt x="227" y="430"/>
                  </a:lnTo>
                  <a:lnTo>
                    <a:pt x="385" y="204"/>
                  </a:lnTo>
                  <a:lnTo>
                    <a:pt x="408" y="181"/>
                  </a:lnTo>
                  <a:lnTo>
                    <a:pt x="408" y="158"/>
                  </a:lnTo>
                  <a:lnTo>
                    <a:pt x="476" y="90"/>
                  </a:lnTo>
                  <a:lnTo>
                    <a:pt x="499" y="68"/>
                  </a:lnTo>
                  <a:lnTo>
                    <a:pt x="453" y="45"/>
                  </a:lnTo>
                  <a:lnTo>
                    <a:pt x="408" y="68"/>
                  </a:lnTo>
                  <a:lnTo>
                    <a:pt x="363" y="45"/>
                  </a:lnTo>
                  <a:lnTo>
                    <a:pt x="363" y="22"/>
                  </a:lnTo>
                  <a:lnTo>
                    <a:pt x="317" y="22"/>
                  </a:lnTo>
                  <a:lnTo>
                    <a:pt x="272" y="0"/>
                  </a:lnTo>
                  <a:lnTo>
                    <a:pt x="204" y="90"/>
                  </a:lnTo>
                  <a:lnTo>
                    <a:pt x="136" y="113"/>
                  </a:lnTo>
                  <a:lnTo>
                    <a:pt x="158" y="181"/>
                  </a:lnTo>
                  <a:lnTo>
                    <a:pt x="136" y="226"/>
                  </a:lnTo>
                  <a:lnTo>
                    <a:pt x="136" y="294"/>
                  </a:lnTo>
                  <a:lnTo>
                    <a:pt x="68" y="272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76" name="Freeform 132"/>
            <p:cNvSpPr>
              <a:spLocks/>
            </p:cNvSpPr>
            <p:nvPr/>
          </p:nvSpPr>
          <p:spPr bwMode="auto">
            <a:xfrm>
              <a:off x="1106" y="4793"/>
              <a:ext cx="386" cy="409"/>
            </a:xfrm>
            <a:custGeom>
              <a:avLst/>
              <a:gdLst>
                <a:gd name="T0" fmla="*/ 159 w 386"/>
                <a:gd name="T1" fmla="*/ 0 h 409"/>
                <a:gd name="T2" fmla="*/ 136 w 386"/>
                <a:gd name="T3" fmla="*/ 46 h 409"/>
                <a:gd name="T4" fmla="*/ 68 w 386"/>
                <a:gd name="T5" fmla="*/ 23 h 409"/>
                <a:gd name="T6" fmla="*/ 0 w 386"/>
                <a:gd name="T7" fmla="*/ 91 h 409"/>
                <a:gd name="T8" fmla="*/ 0 w 386"/>
                <a:gd name="T9" fmla="*/ 159 h 409"/>
                <a:gd name="T10" fmla="*/ 46 w 386"/>
                <a:gd name="T11" fmla="*/ 182 h 409"/>
                <a:gd name="T12" fmla="*/ 91 w 386"/>
                <a:gd name="T13" fmla="*/ 182 h 409"/>
                <a:gd name="T14" fmla="*/ 91 w 386"/>
                <a:gd name="T15" fmla="*/ 227 h 409"/>
                <a:gd name="T16" fmla="*/ 114 w 386"/>
                <a:gd name="T17" fmla="*/ 273 h 409"/>
                <a:gd name="T18" fmla="*/ 91 w 386"/>
                <a:gd name="T19" fmla="*/ 318 h 409"/>
                <a:gd name="T20" fmla="*/ 136 w 386"/>
                <a:gd name="T21" fmla="*/ 363 h 409"/>
                <a:gd name="T22" fmla="*/ 182 w 386"/>
                <a:gd name="T23" fmla="*/ 363 h 409"/>
                <a:gd name="T24" fmla="*/ 182 w 386"/>
                <a:gd name="T25" fmla="*/ 386 h 409"/>
                <a:gd name="T26" fmla="*/ 227 w 386"/>
                <a:gd name="T27" fmla="*/ 409 h 409"/>
                <a:gd name="T28" fmla="*/ 272 w 386"/>
                <a:gd name="T29" fmla="*/ 386 h 409"/>
                <a:gd name="T30" fmla="*/ 318 w 386"/>
                <a:gd name="T31" fmla="*/ 409 h 409"/>
                <a:gd name="T32" fmla="*/ 363 w 386"/>
                <a:gd name="T33" fmla="*/ 409 h 409"/>
                <a:gd name="T34" fmla="*/ 386 w 386"/>
                <a:gd name="T35" fmla="*/ 363 h 409"/>
                <a:gd name="T36" fmla="*/ 340 w 386"/>
                <a:gd name="T37" fmla="*/ 341 h 409"/>
                <a:gd name="T38" fmla="*/ 386 w 386"/>
                <a:gd name="T39" fmla="*/ 295 h 409"/>
                <a:gd name="T40" fmla="*/ 340 w 386"/>
                <a:gd name="T41" fmla="*/ 295 h 409"/>
                <a:gd name="T42" fmla="*/ 318 w 386"/>
                <a:gd name="T43" fmla="*/ 273 h 409"/>
                <a:gd name="T44" fmla="*/ 386 w 386"/>
                <a:gd name="T45" fmla="*/ 227 h 409"/>
                <a:gd name="T46" fmla="*/ 295 w 386"/>
                <a:gd name="T47" fmla="*/ 204 h 409"/>
                <a:gd name="T48" fmla="*/ 250 w 386"/>
                <a:gd name="T49" fmla="*/ 204 h 409"/>
                <a:gd name="T50" fmla="*/ 227 w 386"/>
                <a:gd name="T51" fmla="*/ 159 h 409"/>
                <a:gd name="T52" fmla="*/ 250 w 386"/>
                <a:gd name="T53" fmla="*/ 114 h 409"/>
                <a:gd name="T54" fmla="*/ 272 w 386"/>
                <a:gd name="T55" fmla="*/ 136 h 409"/>
                <a:gd name="T56" fmla="*/ 295 w 386"/>
                <a:gd name="T57" fmla="*/ 136 h 409"/>
                <a:gd name="T58" fmla="*/ 340 w 386"/>
                <a:gd name="T59" fmla="*/ 114 h 409"/>
                <a:gd name="T60" fmla="*/ 363 w 386"/>
                <a:gd name="T61" fmla="*/ 68 h 409"/>
                <a:gd name="T62" fmla="*/ 340 w 386"/>
                <a:gd name="T63" fmla="*/ 23 h 409"/>
                <a:gd name="T64" fmla="*/ 295 w 386"/>
                <a:gd name="T65" fmla="*/ 0 h 409"/>
                <a:gd name="T66" fmla="*/ 250 w 386"/>
                <a:gd name="T67" fmla="*/ 46 h 409"/>
                <a:gd name="T68" fmla="*/ 204 w 386"/>
                <a:gd name="T69" fmla="*/ 46 h 409"/>
                <a:gd name="T70" fmla="*/ 182 w 386"/>
                <a:gd name="T71" fmla="*/ 23 h 409"/>
                <a:gd name="T72" fmla="*/ 159 w 386"/>
                <a:gd name="T7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6" h="409">
                  <a:moveTo>
                    <a:pt x="159" y="0"/>
                  </a:moveTo>
                  <a:lnTo>
                    <a:pt x="136" y="46"/>
                  </a:lnTo>
                  <a:lnTo>
                    <a:pt x="68" y="23"/>
                  </a:lnTo>
                  <a:lnTo>
                    <a:pt x="0" y="91"/>
                  </a:lnTo>
                  <a:lnTo>
                    <a:pt x="0" y="159"/>
                  </a:lnTo>
                  <a:lnTo>
                    <a:pt x="46" y="182"/>
                  </a:lnTo>
                  <a:lnTo>
                    <a:pt x="91" y="182"/>
                  </a:lnTo>
                  <a:lnTo>
                    <a:pt x="91" y="227"/>
                  </a:lnTo>
                  <a:lnTo>
                    <a:pt x="114" y="273"/>
                  </a:lnTo>
                  <a:lnTo>
                    <a:pt x="91" y="318"/>
                  </a:lnTo>
                  <a:lnTo>
                    <a:pt x="136" y="363"/>
                  </a:lnTo>
                  <a:lnTo>
                    <a:pt x="182" y="363"/>
                  </a:lnTo>
                  <a:lnTo>
                    <a:pt x="182" y="386"/>
                  </a:lnTo>
                  <a:lnTo>
                    <a:pt x="227" y="409"/>
                  </a:lnTo>
                  <a:lnTo>
                    <a:pt x="272" y="386"/>
                  </a:lnTo>
                  <a:lnTo>
                    <a:pt x="318" y="409"/>
                  </a:lnTo>
                  <a:lnTo>
                    <a:pt x="363" y="409"/>
                  </a:lnTo>
                  <a:lnTo>
                    <a:pt x="386" y="363"/>
                  </a:lnTo>
                  <a:lnTo>
                    <a:pt x="340" y="341"/>
                  </a:lnTo>
                  <a:lnTo>
                    <a:pt x="386" y="295"/>
                  </a:lnTo>
                  <a:lnTo>
                    <a:pt x="340" y="295"/>
                  </a:lnTo>
                  <a:lnTo>
                    <a:pt x="318" y="273"/>
                  </a:lnTo>
                  <a:lnTo>
                    <a:pt x="386" y="227"/>
                  </a:lnTo>
                  <a:lnTo>
                    <a:pt x="295" y="204"/>
                  </a:lnTo>
                  <a:lnTo>
                    <a:pt x="250" y="204"/>
                  </a:lnTo>
                  <a:lnTo>
                    <a:pt x="227" y="159"/>
                  </a:lnTo>
                  <a:lnTo>
                    <a:pt x="250" y="114"/>
                  </a:lnTo>
                  <a:lnTo>
                    <a:pt x="272" y="136"/>
                  </a:lnTo>
                  <a:lnTo>
                    <a:pt x="295" y="136"/>
                  </a:lnTo>
                  <a:lnTo>
                    <a:pt x="340" y="114"/>
                  </a:lnTo>
                  <a:lnTo>
                    <a:pt x="363" y="68"/>
                  </a:lnTo>
                  <a:lnTo>
                    <a:pt x="340" y="23"/>
                  </a:lnTo>
                  <a:lnTo>
                    <a:pt x="295" y="0"/>
                  </a:lnTo>
                  <a:lnTo>
                    <a:pt x="250" y="46"/>
                  </a:lnTo>
                  <a:lnTo>
                    <a:pt x="204" y="46"/>
                  </a:lnTo>
                  <a:lnTo>
                    <a:pt x="182" y="23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77" name="Freeform 133"/>
            <p:cNvSpPr>
              <a:spLocks/>
            </p:cNvSpPr>
            <p:nvPr/>
          </p:nvSpPr>
          <p:spPr bwMode="auto">
            <a:xfrm>
              <a:off x="811" y="4929"/>
              <a:ext cx="431" cy="499"/>
            </a:xfrm>
            <a:custGeom>
              <a:avLst/>
              <a:gdLst>
                <a:gd name="T0" fmla="*/ 114 w 431"/>
                <a:gd name="T1" fmla="*/ 46 h 499"/>
                <a:gd name="T2" fmla="*/ 227 w 431"/>
                <a:gd name="T3" fmla="*/ 0 h 499"/>
                <a:gd name="T4" fmla="*/ 318 w 431"/>
                <a:gd name="T5" fmla="*/ 114 h 499"/>
                <a:gd name="T6" fmla="*/ 341 w 431"/>
                <a:gd name="T7" fmla="*/ 68 h 499"/>
                <a:gd name="T8" fmla="*/ 341 w 431"/>
                <a:gd name="T9" fmla="*/ 46 h 499"/>
                <a:gd name="T10" fmla="*/ 386 w 431"/>
                <a:gd name="T11" fmla="*/ 46 h 499"/>
                <a:gd name="T12" fmla="*/ 386 w 431"/>
                <a:gd name="T13" fmla="*/ 68 h 499"/>
                <a:gd name="T14" fmla="*/ 386 w 431"/>
                <a:gd name="T15" fmla="*/ 91 h 499"/>
                <a:gd name="T16" fmla="*/ 409 w 431"/>
                <a:gd name="T17" fmla="*/ 137 h 499"/>
                <a:gd name="T18" fmla="*/ 386 w 431"/>
                <a:gd name="T19" fmla="*/ 182 h 499"/>
                <a:gd name="T20" fmla="*/ 431 w 431"/>
                <a:gd name="T21" fmla="*/ 227 h 499"/>
                <a:gd name="T22" fmla="*/ 386 w 431"/>
                <a:gd name="T23" fmla="*/ 205 h 499"/>
                <a:gd name="T24" fmla="*/ 318 w 431"/>
                <a:gd name="T25" fmla="*/ 295 h 499"/>
                <a:gd name="T26" fmla="*/ 250 w 431"/>
                <a:gd name="T27" fmla="*/ 318 h 499"/>
                <a:gd name="T28" fmla="*/ 272 w 431"/>
                <a:gd name="T29" fmla="*/ 386 h 499"/>
                <a:gd name="T30" fmla="*/ 250 w 431"/>
                <a:gd name="T31" fmla="*/ 431 h 499"/>
                <a:gd name="T32" fmla="*/ 250 w 431"/>
                <a:gd name="T33" fmla="*/ 499 h 499"/>
                <a:gd name="T34" fmla="*/ 182 w 431"/>
                <a:gd name="T35" fmla="*/ 477 h 499"/>
                <a:gd name="T36" fmla="*/ 114 w 431"/>
                <a:gd name="T37" fmla="*/ 477 h 499"/>
                <a:gd name="T38" fmla="*/ 91 w 431"/>
                <a:gd name="T39" fmla="*/ 431 h 499"/>
                <a:gd name="T40" fmla="*/ 0 w 431"/>
                <a:gd name="T41" fmla="*/ 409 h 499"/>
                <a:gd name="T42" fmla="*/ 68 w 431"/>
                <a:gd name="T43" fmla="*/ 341 h 499"/>
                <a:gd name="T44" fmla="*/ 114 w 431"/>
                <a:gd name="T45" fmla="*/ 318 h 499"/>
                <a:gd name="T46" fmla="*/ 114 w 431"/>
                <a:gd name="T47" fmla="*/ 273 h 499"/>
                <a:gd name="T48" fmla="*/ 182 w 431"/>
                <a:gd name="T49" fmla="*/ 250 h 499"/>
                <a:gd name="T50" fmla="*/ 159 w 431"/>
                <a:gd name="T51" fmla="*/ 227 h 499"/>
                <a:gd name="T52" fmla="*/ 91 w 431"/>
                <a:gd name="T53" fmla="*/ 227 h 499"/>
                <a:gd name="T54" fmla="*/ 159 w 431"/>
                <a:gd name="T55" fmla="*/ 205 h 499"/>
                <a:gd name="T56" fmla="*/ 159 w 431"/>
                <a:gd name="T57" fmla="*/ 137 h 499"/>
                <a:gd name="T58" fmla="*/ 136 w 431"/>
                <a:gd name="T59" fmla="*/ 137 h 499"/>
                <a:gd name="T60" fmla="*/ 136 w 431"/>
                <a:gd name="T61" fmla="*/ 114 h 499"/>
                <a:gd name="T62" fmla="*/ 114 w 431"/>
                <a:gd name="T63" fmla="*/ 91 h 499"/>
                <a:gd name="T64" fmla="*/ 136 w 431"/>
                <a:gd name="T65" fmla="*/ 46 h 499"/>
                <a:gd name="T66" fmla="*/ 114 w 431"/>
                <a:gd name="T67" fmla="*/ 4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1" h="499">
                  <a:moveTo>
                    <a:pt x="114" y="46"/>
                  </a:moveTo>
                  <a:lnTo>
                    <a:pt x="227" y="0"/>
                  </a:lnTo>
                  <a:lnTo>
                    <a:pt x="318" y="114"/>
                  </a:lnTo>
                  <a:lnTo>
                    <a:pt x="341" y="68"/>
                  </a:lnTo>
                  <a:lnTo>
                    <a:pt x="341" y="46"/>
                  </a:lnTo>
                  <a:lnTo>
                    <a:pt x="386" y="46"/>
                  </a:lnTo>
                  <a:lnTo>
                    <a:pt x="386" y="68"/>
                  </a:lnTo>
                  <a:lnTo>
                    <a:pt x="386" y="91"/>
                  </a:lnTo>
                  <a:lnTo>
                    <a:pt x="409" y="137"/>
                  </a:lnTo>
                  <a:lnTo>
                    <a:pt x="386" y="182"/>
                  </a:lnTo>
                  <a:lnTo>
                    <a:pt x="431" y="227"/>
                  </a:lnTo>
                  <a:lnTo>
                    <a:pt x="386" y="205"/>
                  </a:lnTo>
                  <a:lnTo>
                    <a:pt x="318" y="295"/>
                  </a:lnTo>
                  <a:lnTo>
                    <a:pt x="250" y="318"/>
                  </a:lnTo>
                  <a:lnTo>
                    <a:pt x="272" y="386"/>
                  </a:lnTo>
                  <a:lnTo>
                    <a:pt x="250" y="431"/>
                  </a:lnTo>
                  <a:lnTo>
                    <a:pt x="250" y="499"/>
                  </a:lnTo>
                  <a:lnTo>
                    <a:pt x="182" y="477"/>
                  </a:lnTo>
                  <a:lnTo>
                    <a:pt x="114" y="477"/>
                  </a:lnTo>
                  <a:lnTo>
                    <a:pt x="91" y="431"/>
                  </a:lnTo>
                  <a:lnTo>
                    <a:pt x="0" y="409"/>
                  </a:lnTo>
                  <a:lnTo>
                    <a:pt x="68" y="341"/>
                  </a:lnTo>
                  <a:lnTo>
                    <a:pt x="114" y="318"/>
                  </a:lnTo>
                  <a:lnTo>
                    <a:pt x="114" y="273"/>
                  </a:lnTo>
                  <a:lnTo>
                    <a:pt x="182" y="250"/>
                  </a:lnTo>
                  <a:lnTo>
                    <a:pt x="159" y="227"/>
                  </a:lnTo>
                  <a:lnTo>
                    <a:pt x="91" y="227"/>
                  </a:lnTo>
                  <a:lnTo>
                    <a:pt x="159" y="205"/>
                  </a:lnTo>
                  <a:lnTo>
                    <a:pt x="159" y="137"/>
                  </a:lnTo>
                  <a:lnTo>
                    <a:pt x="136" y="137"/>
                  </a:lnTo>
                  <a:lnTo>
                    <a:pt x="136" y="114"/>
                  </a:lnTo>
                  <a:lnTo>
                    <a:pt x="114" y="91"/>
                  </a:lnTo>
                  <a:lnTo>
                    <a:pt x="136" y="46"/>
                  </a:lnTo>
                  <a:lnTo>
                    <a:pt x="114" y="46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78" name="Freeform 134"/>
            <p:cNvSpPr>
              <a:spLocks/>
            </p:cNvSpPr>
            <p:nvPr/>
          </p:nvSpPr>
          <p:spPr bwMode="auto">
            <a:xfrm>
              <a:off x="857" y="4612"/>
              <a:ext cx="408" cy="431"/>
            </a:xfrm>
            <a:custGeom>
              <a:avLst/>
              <a:gdLst>
                <a:gd name="T0" fmla="*/ 363 w 408"/>
                <a:gd name="T1" fmla="*/ 23 h 431"/>
                <a:gd name="T2" fmla="*/ 340 w 408"/>
                <a:gd name="T3" fmla="*/ 45 h 431"/>
                <a:gd name="T4" fmla="*/ 317 w 408"/>
                <a:gd name="T5" fmla="*/ 0 h 431"/>
                <a:gd name="T6" fmla="*/ 272 w 408"/>
                <a:gd name="T7" fmla="*/ 0 h 431"/>
                <a:gd name="T8" fmla="*/ 249 w 408"/>
                <a:gd name="T9" fmla="*/ 23 h 431"/>
                <a:gd name="T10" fmla="*/ 204 w 408"/>
                <a:gd name="T11" fmla="*/ 23 h 431"/>
                <a:gd name="T12" fmla="*/ 158 w 408"/>
                <a:gd name="T13" fmla="*/ 45 h 431"/>
                <a:gd name="T14" fmla="*/ 158 w 408"/>
                <a:gd name="T15" fmla="*/ 68 h 431"/>
                <a:gd name="T16" fmla="*/ 136 w 408"/>
                <a:gd name="T17" fmla="*/ 91 h 431"/>
                <a:gd name="T18" fmla="*/ 136 w 408"/>
                <a:gd name="T19" fmla="*/ 113 h 431"/>
                <a:gd name="T20" fmla="*/ 90 w 408"/>
                <a:gd name="T21" fmla="*/ 113 h 431"/>
                <a:gd name="T22" fmla="*/ 68 w 408"/>
                <a:gd name="T23" fmla="*/ 91 h 431"/>
                <a:gd name="T24" fmla="*/ 22 w 408"/>
                <a:gd name="T25" fmla="*/ 113 h 431"/>
                <a:gd name="T26" fmla="*/ 45 w 408"/>
                <a:gd name="T27" fmla="*/ 136 h 431"/>
                <a:gd name="T28" fmla="*/ 0 w 408"/>
                <a:gd name="T29" fmla="*/ 136 h 431"/>
                <a:gd name="T30" fmla="*/ 68 w 408"/>
                <a:gd name="T31" fmla="*/ 159 h 431"/>
                <a:gd name="T32" fmla="*/ 90 w 408"/>
                <a:gd name="T33" fmla="*/ 204 h 431"/>
                <a:gd name="T34" fmla="*/ 158 w 408"/>
                <a:gd name="T35" fmla="*/ 204 h 431"/>
                <a:gd name="T36" fmla="*/ 136 w 408"/>
                <a:gd name="T37" fmla="*/ 249 h 431"/>
                <a:gd name="T38" fmla="*/ 45 w 408"/>
                <a:gd name="T39" fmla="*/ 295 h 431"/>
                <a:gd name="T40" fmla="*/ 68 w 408"/>
                <a:gd name="T41" fmla="*/ 317 h 431"/>
                <a:gd name="T42" fmla="*/ 68 w 408"/>
                <a:gd name="T43" fmla="*/ 363 h 431"/>
                <a:gd name="T44" fmla="*/ 181 w 408"/>
                <a:gd name="T45" fmla="*/ 317 h 431"/>
                <a:gd name="T46" fmla="*/ 272 w 408"/>
                <a:gd name="T47" fmla="*/ 431 h 431"/>
                <a:gd name="T48" fmla="*/ 295 w 408"/>
                <a:gd name="T49" fmla="*/ 385 h 431"/>
                <a:gd name="T50" fmla="*/ 295 w 408"/>
                <a:gd name="T51" fmla="*/ 363 h 431"/>
                <a:gd name="T52" fmla="*/ 249 w 408"/>
                <a:gd name="T53" fmla="*/ 340 h 431"/>
                <a:gd name="T54" fmla="*/ 249 w 408"/>
                <a:gd name="T55" fmla="*/ 272 h 431"/>
                <a:gd name="T56" fmla="*/ 317 w 408"/>
                <a:gd name="T57" fmla="*/ 204 h 431"/>
                <a:gd name="T58" fmla="*/ 385 w 408"/>
                <a:gd name="T59" fmla="*/ 227 h 431"/>
                <a:gd name="T60" fmla="*/ 408 w 408"/>
                <a:gd name="T61" fmla="*/ 181 h 431"/>
                <a:gd name="T62" fmla="*/ 363 w 408"/>
                <a:gd name="T63" fmla="*/ 159 h 431"/>
                <a:gd name="T64" fmla="*/ 363 w 408"/>
                <a:gd name="T65" fmla="*/ 136 h 431"/>
                <a:gd name="T66" fmla="*/ 340 w 408"/>
                <a:gd name="T67" fmla="*/ 113 h 431"/>
                <a:gd name="T68" fmla="*/ 363 w 408"/>
                <a:gd name="T69" fmla="*/ 91 h 431"/>
                <a:gd name="T70" fmla="*/ 340 w 408"/>
                <a:gd name="T71" fmla="*/ 68 h 431"/>
                <a:gd name="T72" fmla="*/ 385 w 408"/>
                <a:gd name="T73" fmla="*/ 23 h 431"/>
                <a:gd name="T74" fmla="*/ 363 w 408"/>
                <a:gd name="T75" fmla="*/ 2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8" h="431">
                  <a:moveTo>
                    <a:pt x="363" y="23"/>
                  </a:moveTo>
                  <a:lnTo>
                    <a:pt x="340" y="45"/>
                  </a:lnTo>
                  <a:lnTo>
                    <a:pt x="317" y="0"/>
                  </a:lnTo>
                  <a:lnTo>
                    <a:pt x="272" y="0"/>
                  </a:lnTo>
                  <a:lnTo>
                    <a:pt x="249" y="23"/>
                  </a:lnTo>
                  <a:lnTo>
                    <a:pt x="204" y="23"/>
                  </a:lnTo>
                  <a:lnTo>
                    <a:pt x="158" y="45"/>
                  </a:lnTo>
                  <a:lnTo>
                    <a:pt x="158" y="68"/>
                  </a:lnTo>
                  <a:lnTo>
                    <a:pt x="136" y="91"/>
                  </a:lnTo>
                  <a:lnTo>
                    <a:pt x="136" y="113"/>
                  </a:lnTo>
                  <a:lnTo>
                    <a:pt x="90" y="113"/>
                  </a:lnTo>
                  <a:lnTo>
                    <a:pt x="68" y="91"/>
                  </a:lnTo>
                  <a:lnTo>
                    <a:pt x="22" y="113"/>
                  </a:lnTo>
                  <a:lnTo>
                    <a:pt x="45" y="136"/>
                  </a:lnTo>
                  <a:lnTo>
                    <a:pt x="0" y="136"/>
                  </a:lnTo>
                  <a:lnTo>
                    <a:pt x="68" y="159"/>
                  </a:lnTo>
                  <a:lnTo>
                    <a:pt x="90" y="204"/>
                  </a:lnTo>
                  <a:lnTo>
                    <a:pt x="158" y="204"/>
                  </a:lnTo>
                  <a:lnTo>
                    <a:pt x="136" y="249"/>
                  </a:lnTo>
                  <a:lnTo>
                    <a:pt x="45" y="295"/>
                  </a:lnTo>
                  <a:lnTo>
                    <a:pt x="68" y="317"/>
                  </a:lnTo>
                  <a:lnTo>
                    <a:pt x="68" y="363"/>
                  </a:lnTo>
                  <a:lnTo>
                    <a:pt x="181" y="317"/>
                  </a:lnTo>
                  <a:lnTo>
                    <a:pt x="272" y="431"/>
                  </a:lnTo>
                  <a:lnTo>
                    <a:pt x="295" y="385"/>
                  </a:lnTo>
                  <a:lnTo>
                    <a:pt x="295" y="363"/>
                  </a:lnTo>
                  <a:lnTo>
                    <a:pt x="249" y="340"/>
                  </a:lnTo>
                  <a:lnTo>
                    <a:pt x="249" y="272"/>
                  </a:lnTo>
                  <a:lnTo>
                    <a:pt x="317" y="204"/>
                  </a:lnTo>
                  <a:lnTo>
                    <a:pt x="385" y="227"/>
                  </a:lnTo>
                  <a:lnTo>
                    <a:pt x="408" y="181"/>
                  </a:lnTo>
                  <a:lnTo>
                    <a:pt x="363" y="159"/>
                  </a:lnTo>
                  <a:lnTo>
                    <a:pt x="363" y="136"/>
                  </a:lnTo>
                  <a:lnTo>
                    <a:pt x="340" y="113"/>
                  </a:lnTo>
                  <a:lnTo>
                    <a:pt x="363" y="91"/>
                  </a:lnTo>
                  <a:lnTo>
                    <a:pt x="340" y="68"/>
                  </a:lnTo>
                  <a:lnTo>
                    <a:pt x="385" y="23"/>
                  </a:lnTo>
                  <a:lnTo>
                    <a:pt x="363" y="2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79" name="Freeform 135"/>
            <p:cNvSpPr>
              <a:spLocks/>
            </p:cNvSpPr>
            <p:nvPr/>
          </p:nvSpPr>
          <p:spPr bwMode="auto">
            <a:xfrm>
              <a:off x="721" y="4703"/>
              <a:ext cx="294" cy="294"/>
            </a:xfrm>
            <a:custGeom>
              <a:avLst/>
              <a:gdLst>
                <a:gd name="T0" fmla="*/ 22 w 294"/>
                <a:gd name="T1" fmla="*/ 90 h 294"/>
                <a:gd name="T2" fmla="*/ 0 w 294"/>
                <a:gd name="T3" fmla="*/ 136 h 294"/>
                <a:gd name="T4" fmla="*/ 68 w 294"/>
                <a:gd name="T5" fmla="*/ 181 h 294"/>
                <a:gd name="T6" fmla="*/ 68 w 294"/>
                <a:gd name="T7" fmla="*/ 249 h 294"/>
                <a:gd name="T8" fmla="*/ 113 w 294"/>
                <a:gd name="T9" fmla="*/ 294 h 294"/>
                <a:gd name="T10" fmla="*/ 113 w 294"/>
                <a:gd name="T11" fmla="*/ 204 h 294"/>
                <a:gd name="T12" fmla="*/ 158 w 294"/>
                <a:gd name="T13" fmla="*/ 181 h 294"/>
                <a:gd name="T14" fmla="*/ 181 w 294"/>
                <a:gd name="T15" fmla="*/ 204 h 294"/>
                <a:gd name="T16" fmla="*/ 272 w 294"/>
                <a:gd name="T17" fmla="*/ 158 h 294"/>
                <a:gd name="T18" fmla="*/ 294 w 294"/>
                <a:gd name="T19" fmla="*/ 112 h 294"/>
                <a:gd name="T20" fmla="*/ 226 w 294"/>
                <a:gd name="T21" fmla="*/ 113 h 294"/>
                <a:gd name="T22" fmla="*/ 204 w 294"/>
                <a:gd name="T23" fmla="*/ 68 h 294"/>
                <a:gd name="T24" fmla="*/ 136 w 294"/>
                <a:gd name="T25" fmla="*/ 45 h 294"/>
                <a:gd name="T26" fmla="*/ 113 w 294"/>
                <a:gd name="T27" fmla="*/ 68 h 294"/>
                <a:gd name="T28" fmla="*/ 90 w 294"/>
                <a:gd name="T29" fmla="*/ 45 h 294"/>
                <a:gd name="T30" fmla="*/ 90 w 294"/>
                <a:gd name="T31" fmla="*/ 22 h 294"/>
                <a:gd name="T32" fmla="*/ 68 w 294"/>
                <a:gd name="T33" fmla="*/ 0 h 294"/>
                <a:gd name="T34" fmla="*/ 45 w 294"/>
                <a:gd name="T35" fmla="*/ 22 h 294"/>
                <a:gd name="T36" fmla="*/ 22 w 294"/>
                <a:gd name="T37" fmla="*/ 45 h 294"/>
                <a:gd name="T38" fmla="*/ 68 w 294"/>
                <a:gd name="T39" fmla="*/ 68 h 294"/>
                <a:gd name="T40" fmla="*/ 45 w 294"/>
                <a:gd name="T41" fmla="*/ 90 h 294"/>
                <a:gd name="T42" fmla="*/ 45 w 294"/>
                <a:gd name="T43" fmla="*/ 113 h 294"/>
                <a:gd name="T44" fmla="*/ 22 w 294"/>
                <a:gd name="T45" fmla="*/ 113 h 294"/>
                <a:gd name="T46" fmla="*/ 22 w 294"/>
                <a:gd name="T47" fmla="*/ 9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94">
                  <a:moveTo>
                    <a:pt x="22" y="90"/>
                  </a:moveTo>
                  <a:lnTo>
                    <a:pt x="0" y="136"/>
                  </a:lnTo>
                  <a:lnTo>
                    <a:pt x="68" y="181"/>
                  </a:lnTo>
                  <a:lnTo>
                    <a:pt x="68" y="249"/>
                  </a:lnTo>
                  <a:lnTo>
                    <a:pt x="113" y="294"/>
                  </a:lnTo>
                  <a:lnTo>
                    <a:pt x="113" y="204"/>
                  </a:lnTo>
                  <a:lnTo>
                    <a:pt x="158" y="181"/>
                  </a:lnTo>
                  <a:lnTo>
                    <a:pt x="181" y="204"/>
                  </a:lnTo>
                  <a:lnTo>
                    <a:pt x="272" y="158"/>
                  </a:lnTo>
                  <a:lnTo>
                    <a:pt x="294" y="112"/>
                  </a:lnTo>
                  <a:lnTo>
                    <a:pt x="226" y="113"/>
                  </a:lnTo>
                  <a:lnTo>
                    <a:pt x="204" y="68"/>
                  </a:lnTo>
                  <a:lnTo>
                    <a:pt x="136" y="45"/>
                  </a:lnTo>
                  <a:lnTo>
                    <a:pt x="113" y="68"/>
                  </a:lnTo>
                  <a:lnTo>
                    <a:pt x="90" y="45"/>
                  </a:lnTo>
                  <a:lnTo>
                    <a:pt x="90" y="22"/>
                  </a:lnTo>
                  <a:lnTo>
                    <a:pt x="68" y="0"/>
                  </a:lnTo>
                  <a:lnTo>
                    <a:pt x="45" y="22"/>
                  </a:lnTo>
                  <a:lnTo>
                    <a:pt x="22" y="45"/>
                  </a:lnTo>
                  <a:lnTo>
                    <a:pt x="68" y="68"/>
                  </a:lnTo>
                  <a:lnTo>
                    <a:pt x="45" y="90"/>
                  </a:lnTo>
                  <a:lnTo>
                    <a:pt x="45" y="113"/>
                  </a:lnTo>
                  <a:lnTo>
                    <a:pt x="22" y="113"/>
                  </a:lnTo>
                  <a:lnTo>
                    <a:pt x="22" y="9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80" name="Freeform 136"/>
            <p:cNvSpPr>
              <a:spLocks/>
            </p:cNvSpPr>
            <p:nvPr/>
          </p:nvSpPr>
          <p:spPr bwMode="auto">
            <a:xfrm>
              <a:off x="3374" y="3614"/>
              <a:ext cx="544" cy="612"/>
            </a:xfrm>
            <a:custGeom>
              <a:avLst/>
              <a:gdLst>
                <a:gd name="T0" fmla="*/ 386 w 544"/>
                <a:gd name="T1" fmla="*/ 227 h 612"/>
                <a:gd name="T2" fmla="*/ 340 w 544"/>
                <a:gd name="T3" fmla="*/ 227 h 612"/>
                <a:gd name="T4" fmla="*/ 295 w 544"/>
                <a:gd name="T5" fmla="*/ 272 h 612"/>
                <a:gd name="T6" fmla="*/ 250 w 544"/>
                <a:gd name="T7" fmla="*/ 363 h 612"/>
                <a:gd name="T8" fmla="*/ 227 w 544"/>
                <a:gd name="T9" fmla="*/ 476 h 612"/>
                <a:gd name="T10" fmla="*/ 204 w 544"/>
                <a:gd name="T11" fmla="*/ 522 h 612"/>
                <a:gd name="T12" fmla="*/ 227 w 544"/>
                <a:gd name="T13" fmla="*/ 544 h 612"/>
                <a:gd name="T14" fmla="*/ 159 w 544"/>
                <a:gd name="T15" fmla="*/ 612 h 612"/>
                <a:gd name="T16" fmla="*/ 114 w 544"/>
                <a:gd name="T17" fmla="*/ 612 h 612"/>
                <a:gd name="T18" fmla="*/ 114 w 544"/>
                <a:gd name="T19" fmla="*/ 567 h 612"/>
                <a:gd name="T20" fmla="*/ 45 w 544"/>
                <a:gd name="T21" fmla="*/ 544 h 612"/>
                <a:gd name="T22" fmla="*/ 0 w 544"/>
                <a:gd name="T23" fmla="*/ 476 h 612"/>
                <a:gd name="T24" fmla="*/ 23 w 544"/>
                <a:gd name="T25" fmla="*/ 454 h 612"/>
                <a:gd name="T26" fmla="*/ 68 w 544"/>
                <a:gd name="T27" fmla="*/ 454 h 612"/>
                <a:gd name="T28" fmla="*/ 159 w 544"/>
                <a:gd name="T29" fmla="*/ 386 h 612"/>
                <a:gd name="T30" fmla="*/ 250 w 544"/>
                <a:gd name="T31" fmla="*/ 295 h 612"/>
                <a:gd name="T32" fmla="*/ 272 w 544"/>
                <a:gd name="T33" fmla="*/ 227 h 612"/>
                <a:gd name="T34" fmla="*/ 295 w 544"/>
                <a:gd name="T35" fmla="*/ 204 h 612"/>
                <a:gd name="T36" fmla="*/ 272 w 544"/>
                <a:gd name="T37" fmla="*/ 181 h 612"/>
                <a:gd name="T38" fmla="*/ 295 w 544"/>
                <a:gd name="T39" fmla="*/ 136 h 612"/>
                <a:gd name="T40" fmla="*/ 272 w 544"/>
                <a:gd name="T41" fmla="*/ 113 h 612"/>
                <a:gd name="T42" fmla="*/ 295 w 544"/>
                <a:gd name="T43" fmla="*/ 68 h 612"/>
                <a:gd name="T44" fmla="*/ 318 w 544"/>
                <a:gd name="T45" fmla="*/ 45 h 612"/>
                <a:gd name="T46" fmla="*/ 363 w 544"/>
                <a:gd name="T47" fmla="*/ 23 h 612"/>
                <a:gd name="T48" fmla="*/ 386 w 544"/>
                <a:gd name="T49" fmla="*/ 45 h 612"/>
                <a:gd name="T50" fmla="*/ 454 w 544"/>
                <a:gd name="T51" fmla="*/ 23 h 612"/>
                <a:gd name="T52" fmla="*/ 544 w 544"/>
                <a:gd name="T53" fmla="*/ 0 h 612"/>
                <a:gd name="T54" fmla="*/ 544 w 544"/>
                <a:gd name="T55" fmla="*/ 45 h 612"/>
                <a:gd name="T56" fmla="*/ 499 w 544"/>
                <a:gd name="T57" fmla="*/ 45 h 612"/>
                <a:gd name="T58" fmla="*/ 476 w 544"/>
                <a:gd name="T59" fmla="*/ 68 h 612"/>
                <a:gd name="T60" fmla="*/ 476 w 544"/>
                <a:gd name="T61" fmla="*/ 113 h 612"/>
                <a:gd name="T62" fmla="*/ 431 w 544"/>
                <a:gd name="T63" fmla="*/ 91 h 612"/>
                <a:gd name="T64" fmla="*/ 386 w 544"/>
                <a:gd name="T65" fmla="*/ 136 h 612"/>
                <a:gd name="T66" fmla="*/ 363 w 544"/>
                <a:gd name="T67" fmla="*/ 113 h 612"/>
                <a:gd name="T68" fmla="*/ 318 w 544"/>
                <a:gd name="T69" fmla="*/ 136 h 612"/>
                <a:gd name="T70" fmla="*/ 340 w 544"/>
                <a:gd name="T71" fmla="*/ 159 h 612"/>
                <a:gd name="T72" fmla="*/ 318 w 544"/>
                <a:gd name="T73" fmla="*/ 181 h 612"/>
                <a:gd name="T74" fmla="*/ 340 w 544"/>
                <a:gd name="T75" fmla="*/ 181 h 612"/>
                <a:gd name="T76" fmla="*/ 363 w 544"/>
                <a:gd name="T77" fmla="*/ 204 h 612"/>
                <a:gd name="T78" fmla="*/ 386 w 544"/>
                <a:gd name="T79" fmla="*/ 204 h 612"/>
                <a:gd name="T80" fmla="*/ 386 w 544"/>
                <a:gd name="T81" fmla="*/ 227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4" h="612">
                  <a:moveTo>
                    <a:pt x="386" y="227"/>
                  </a:moveTo>
                  <a:lnTo>
                    <a:pt x="340" y="227"/>
                  </a:lnTo>
                  <a:lnTo>
                    <a:pt x="295" y="272"/>
                  </a:lnTo>
                  <a:lnTo>
                    <a:pt x="250" y="363"/>
                  </a:lnTo>
                  <a:lnTo>
                    <a:pt x="227" y="476"/>
                  </a:lnTo>
                  <a:lnTo>
                    <a:pt x="204" y="522"/>
                  </a:lnTo>
                  <a:lnTo>
                    <a:pt x="227" y="544"/>
                  </a:lnTo>
                  <a:lnTo>
                    <a:pt x="159" y="612"/>
                  </a:lnTo>
                  <a:lnTo>
                    <a:pt x="114" y="612"/>
                  </a:lnTo>
                  <a:lnTo>
                    <a:pt x="114" y="567"/>
                  </a:lnTo>
                  <a:lnTo>
                    <a:pt x="45" y="544"/>
                  </a:lnTo>
                  <a:lnTo>
                    <a:pt x="0" y="476"/>
                  </a:lnTo>
                  <a:lnTo>
                    <a:pt x="23" y="454"/>
                  </a:lnTo>
                  <a:lnTo>
                    <a:pt x="68" y="454"/>
                  </a:lnTo>
                  <a:lnTo>
                    <a:pt x="159" y="386"/>
                  </a:lnTo>
                  <a:lnTo>
                    <a:pt x="250" y="295"/>
                  </a:lnTo>
                  <a:lnTo>
                    <a:pt x="272" y="227"/>
                  </a:lnTo>
                  <a:lnTo>
                    <a:pt x="295" y="204"/>
                  </a:lnTo>
                  <a:lnTo>
                    <a:pt x="272" y="181"/>
                  </a:lnTo>
                  <a:lnTo>
                    <a:pt x="295" y="136"/>
                  </a:lnTo>
                  <a:lnTo>
                    <a:pt x="272" y="113"/>
                  </a:lnTo>
                  <a:lnTo>
                    <a:pt x="295" y="68"/>
                  </a:lnTo>
                  <a:lnTo>
                    <a:pt x="318" y="45"/>
                  </a:lnTo>
                  <a:lnTo>
                    <a:pt x="363" y="23"/>
                  </a:lnTo>
                  <a:lnTo>
                    <a:pt x="386" y="45"/>
                  </a:lnTo>
                  <a:lnTo>
                    <a:pt x="454" y="23"/>
                  </a:lnTo>
                  <a:lnTo>
                    <a:pt x="544" y="0"/>
                  </a:lnTo>
                  <a:lnTo>
                    <a:pt x="544" y="45"/>
                  </a:lnTo>
                  <a:lnTo>
                    <a:pt x="499" y="45"/>
                  </a:lnTo>
                  <a:lnTo>
                    <a:pt x="476" y="68"/>
                  </a:lnTo>
                  <a:lnTo>
                    <a:pt x="476" y="113"/>
                  </a:lnTo>
                  <a:lnTo>
                    <a:pt x="431" y="91"/>
                  </a:lnTo>
                  <a:lnTo>
                    <a:pt x="386" y="136"/>
                  </a:lnTo>
                  <a:lnTo>
                    <a:pt x="363" y="113"/>
                  </a:lnTo>
                  <a:lnTo>
                    <a:pt x="318" y="136"/>
                  </a:lnTo>
                  <a:lnTo>
                    <a:pt x="340" y="159"/>
                  </a:lnTo>
                  <a:lnTo>
                    <a:pt x="318" y="181"/>
                  </a:lnTo>
                  <a:lnTo>
                    <a:pt x="340" y="181"/>
                  </a:lnTo>
                  <a:lnTo>
                    <a:pt x="363" y="204"/>
                  </a:lnTo>
                  <a:lnTo>
                    <a:pt x="386" y="204"/>
                  </a:lnTo>
                  <a:lnTo>
                    <a:pt x="386" y="227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81" name="Freeform 137"/>
            <p:cNvSpPr>
              <a:spLocks/>
            </p:cNvSpPr>
            <p:nvPr/>
          </p:nvSpPr>
          <p:spPr bwMode="auto">
            <a:xfrm>
              <a:off x="675" y="5156"/>
              <a:ext cx="204" cy="136"/>
            </a:xfrm>
            <a:custGeom>
              <a:avLst/>
              <a:gdLst>
                <a:gd name="T0" fmla="*/ 91 w 204"/>
                <a:gd name="T1" fmla="*/ 46 h 136"/>
                <a:gd name="T2" fmla="*/ 159 w 204"/>
                <a:gd name="T3" fmla="*/ 23 h 136"/>
                <a:gd name="T4" fmla="*/ 204 w 204"/>
                <a:gd name="T5" fmla="*/ 46 h 136"/>
                <a:gd name="T6" fmla="*/ 182 w 204"/>
                <a:gd name="T7" fmla="*/ 91 h 136"/>
                <a:gd name="T8" fmla="*/ 159 w 204"/>
                <a:gd name="T9" fmla="*/ 68 h 136"/>
                <a:gd name="T10" fmla="*/ 114 w 204"/>
                <a:gd name="T11" fmla="*/ 68 h 136"/>
                <a:gd name="T12" fmla="*/ 91 w 204"/>
                <a:gd name="T13" fmla="*/ 91 h 136"/>
                <a:gd name="T14" fmla="*/ 23 w 204"/>
                <a:gd name="T15" fmla="*/ 136 h 136"/>
                <a:gd name="T16" fmla="*/ 0 w 204"/>
                <a:gd name="T17" fmla="*/ 114 h 136"/>
                <a:gd name="T18" fmla="*/ 23 w 204"/>
                <a:gd name="T19" fmla="*/ 91 h 136"/>
                <a:gd name="T20" fmla="*/ 0 w 204"/>
                <a:gd name="T21" fmla="*/ 68 h 136"/>
                <a:gd name="T22" fmla="*/ 68 w 204"/>
                <a:gd name="T23" fmla="*/ 0 h 136"/>
                <a:gd name="T24" fmla="*/ 114 w 204"/>
                <a:gd name="T25" fmla="*/ 0 h 136"/>
                <a:gd name="T26" fmla="*/ 91 w 204"/>
                <a:gd name="T27" fmla="*/ 4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1" y="46"/>
                  </a:moveTo>
                  <a:lnTo>
                    <a:pt x="159" y="23"/>
                  </a:lnTo>
                  <a:lnTo>
                    <a:pt x="204" y="46"/>
                  </a:lnTo>
                  <a:lnTo>
                    <a:pt x="182" y="91"/>
                  </a:lnTo>
                  <a:lnTo>
                    <a:pt x="159" y="68"/>
                  </a:lnTo>
                  <a:lnTo>
                    <a:pt x="114" y="68"/>
                  </a:lnTo>
                  <a:lnTo>
                    <a:pt x="91" y="91"/>
                  </a:lnTo>
                  <a:lnTo>
                    <a:pt x="23" y="136"/>
                  </a:lnTo>
                  <a:lnTo>
                    <a:pt x="0" y="114"/>
                  </a:lnTo>
                  <a:lnTo>
                    <a:pt x="23" y="91"/>
                  </a:lnTo>
                  <a:lnTo>
                    <a:pt x="0" y="68"/>
                  </a:lnTo>
                  <a:lnTo>
                    <a:pt x="68" y="0"/>
                  </a:lnTo>
                  <a:lnTo>
                    <a:pt x="114" y="0"/>
                  </a:lnTo>
                  <a:lnTo>
                    <a:pt x="91" y="46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82" name="Freeform 138"/>
            <p:cNvSpPr>
              <a:spLocks/>
            </p:cNvSpPr>
            <p:nvPr/>
          </p:nvSpPr>
          <p:spPr bwMode="auto">
            <a:xfrm>
              <a:off x="630" y="4748"/>
              <a:ext cx="249" cy="386"/>
            </a:xfrm>
            <a:custGeom>
              <a:avLst/>
              <a:gdLst>
                <a:gd name="T0" fmla="*/ 204 w 249"/>
                <a:gd name="T1" fmla="*/ 249 h 386"/>
                <a:gd name="T2" fmla="*/ 159 w 249"/>
                <a:gd name="T3" fmla="*/ 204 h 386"/>
                <a:gd name="T4" fmla="*/ 159 w 249"/>
                <a:gd name="T5" fmla="*/ 136 h 386"/>
                <a:gd name="T6" fmla="*/ 91 w 249"/>
                <a:gd name="T7" fmla="*/ 91 h 386"/>
                <a:gd name="T8" fmla="*/ 113 w 249"/>
                <a:gd name="T9" fmla="*/ 45 h 386"/>
                <a:gd name="T10" fmla="*/ 91 w 249"/>
                <a:gd name="T11" fmla="*/ 23 h 386"/>
                <a:gd name="T12" fmla="*/ 68 w 249"/>
                <a:gd name="T13" fmla="*/ 23 h 386"/>
                <a:gd name="T14" fmla="*/ 23 w 249"/>
                <a:gd name="T15" fmla="*/ 0 h 386"/>
                <a:gd name="T16" fmla="*/ 23 w 249"/>
                <a:gd name="T17" fmla="*/ 23 h 386"/>
                <a:gd name="T18" fmla="*/ 45 w 249"/>
                <a:gd name="T19" fmla="*/ 45 h 386"/>
                <a:gd name="T20" fmla="*/ 23 w 249"/>
                <a:gd name="T21" fmla="*/ 68 h 386"/>
                <a:gd name="T22" fmla="*/ 45 w 249"/>
                <a:gd name="T23" fmla="*/ 113 h 386"/>
                <a:gd name="T24" fmla="*/ 91 w 249"/>
                <a:gd name="T25" fmla="*/ 113 h 386"/>
                <a:gd name="T26" fmla="*/ 68 w 249"/>
                <a:gd name="T27" fmla="*/ 136 h 386"/>
                <a:gd name="T28" fmla="*/ 113 w 249"/>
                <a:gd name="T29" fmla="*/ 159 h 386"/>
                <a:gd name="T30" fmla="*/ 136 w 249"/>
                <a:gd name="T31" fmla="*/ 204 h 386"/>
                <a:gd name="T32" fmla="*/ 113 w 249"/>
                <a:gd name="T33" fmla="*/ 227 h 386"/>
                <a:gd name="T34" fmla="*/ 136 w 249"/>
                <a:gd name="T35" fmla="*/ 272 h 386"/>
                <a:gd name="T36" fmla="*/ 113 w 249"/>
                <a:gd name="T37" fmla="*/ 272 h 386"/>
                <a:gd name="T38" fmla="*/ 91 w 249"/>
                <a:gd name="T39" fmla="*/ 249 h 386"/>
                <a:gd name="T40" fmla="*/ 68 w 249"/>
                <a:gd name="T41" fmla="*/ 272 h 386"/>
                <a:gd name="T42" fmla="*/ 45 w 249"/>
                <a:gd name="T43" fmla="*/ 227 h 386"/>
                <a:gd name="T44" fmla="*/ 68 w 249"/>
                <a:gd name="T45" fmla="*/ 204 h 386"/>
                <a:gd name="T46" fmla="*/ 68 w 249"/>
                <a:gd name="T47" fmla="*/ 181 h 386"/>
                <a:gd name="T48" fmla="*/ 45 w 249"/>
                <a:gd name="T49" fmla="*/ 181 h 386"/>
                <a:gd name="T50" fmla="*/ 68 w 249"/>
                <a:gd name="T51" fmla="*/ 159 h 386"/>
                <a:gd name="T52" fmla="*/ 45 w 249"/>
                <a:gd name="T53" fmla="*/ 136 h 386"/>
                <a:gd name="T54" fmla="*/ 0 w 249"/>
                <a:gd name="T55" fmla="*/ 204 h 386"/>
                <a:gd name="T56" fmla="*/ 23 w 249"/>
                <a:gd name="T57" fmla="*/ 249 h 386"/>
                <a:gd name="T58" fmla="*/ 45 w 249"/>
                <a:gd name="T59" fmla="*/ 249 h 386"/>
                <a:gd name="T60" fmla="*/ 45 w 249"/>
                <a:gd name="T61" fmla="*/ 295 h 386"/>
                <a:gd name="T62" fmla="*/ 68 w 249"/>
                <a:gd name="T63" fmla="*/ 318 h 386"/>
                <a:gd name="T64" fmla="*/ 23 w 249"/>
                <a:gd name="T65" fmla="*/ 363 h 386"/>
                <a:gd name="T66" fmla="*/ 68 w 249"/>
                <a:gd name="T67" fmla="*/ 340 h 386"/>
                <a:gd name="T68" fmla="*/ 91 w 249"/>
                <a:gd name="T69" fmla="*/ 295 h 386"/>
                <a:gd name="T70" fmla="*/ 113 w 249"/>
                <a:gd name="T71" fmla="*/ 318 h 386"/>
                <a:gd name="T72" fmla="*/ 159 w 249"/>
                <a:gd name="T73" fmla="*/ 295 h 386"/>
                <a:gd name="T74" fmla="*/ 181 w 249"/>
                <a:gd name="T75" fmla="*/ 318 h 386"/>
                <a:gd name="T76" fmla="*/ 181 w 249"/>
                <a:gd name="T77" fmla="*/ 340 h 386"/>
                <a:gd name="T78" fmla="*/ 159 w 249"/>
                <a:gd name="T79" fmla="*/ 363 h 386"/>
                <a:gd name="T80" fmla="*/ 181 w 249"/>
                <a:gd name="T81" fmla="*/ 386 h 386"/>
                <a:gd name="T82" fmla="*/ 204 w 249"/>
                <a:gd name="T83" fmla="*/ 363 h 386"/>
                <a:gd name="T84" fmla="*/ 227 w 249"/>
                <a:gd name="T85" fmla="*/ 363 h 386"/>
                <a:gd name="T86" fmla="*/ 249 w 249"/>
                <a:gd name="T87" fmla="*/ 318 h 386"/>
                <a:gd name="T88" fmla="*/ 249 w 249"/>
                <a:gd name="T89" fmla="*/ 272 h 386"/>
                <a:gd name="T90" fmla="*/ 227 w 249"/>
                <a:gd name="T91" fmla="*/ 295 h 386"/>
                <a:gd name="T92" fmla="*/ 181 w 249"/>
                <a:gd name="T93" fmla="*/ 295 h 386"/>
                <a:gd name="T94" fmla="*/ 159 w 249"/>
                <a:gd name="T95" fmla="*/ 272 h 386"/>
                <a:gd name="T96" fmla="*/ 204 w 249"/>
                <a:gd name="T97" fmla="*/ 249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9" h="386">
                  <a:moveTo>
                    <a:pt x="204" y="249"/>
                  </a:moveTo>
                  <a:lnTo>
                    <a:pt x="159" y="204"/>
                  </a:lnTo>
                  <a:lnTo>
                    <a:pt x="159" y="136"/>
                  </a:lnTo>
                  <a:lnTo>
                    <a:pt x="91" y="91"/>
                  </a:lnTo>
                  <a:lnTo>
                    <a:pt x="113" y="45"/>
                  </a:lnTo>
                  <a:lnTo>
                    <a:pt x="91" y="23"/>
                  </a:lnTo>
                  <a:lnTo>
                    <a:pt x="68" y="23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5" y="45"/>
                  </a:lnTo>
                  <a:lnTo>
                    <a:pt x="23" y="68"/>
                  </a:lnTo>
                  <a:lnTo>
                    <a:pt x="45" y="113"/>
                  </a:lnTo>
                  <a:lnTo>
                    <a:pt x="91" y="113"/>
                  </a:lnTo>
                  <a:lnTo>
                    <a:pt x="68" y="136"/>
                  </a:lnTo>
                  <a:lnTo>
                    <a:pt x="113" y="159"/>
                  </a:lnTo>
                  <a:lnTo>
                    <a:pt x="136" y="204"/>
                  </a:lnTo>
                  <a:lnTo>
                    <a:pt x="113" y="227"/>
                  </a:lnTo>
                  <a:lnTo>
                    <a:pt x="136" y="272"/>
                  </a:lnTo>
                  <a:lnTo>
                    <a:pt x="113" y="272"/>
                  </a:lnTo>
                  <a:lnTo>
                    <a:pt x="91" y="249"/>
                  </a:lnTo>
                  <a:lnTo>
                    <a:pt x="68" y="272"/>
                  </a:lnTo>
                  <a:lnTo>
                    <a:pt x="45" y="227"/>
                  </a:lnTo>
                  <a:lnTo>
                    <a:pt x="68" y="204"/>
                  </a:lnTo>
                  <a:lnTo>
                    <a:pt x="68" y="181"/>
                  </a:lnTo>
                  <a:lnTo>
                    <a:pt x="45" y="181"/>
                  </a:lnTo>
                  <a:lnTo>
                    <a:pt x="68" y="159"/>
                  </a:lnTo>
                  <a:lnTo>
                    <a:pt x="45" y="136"/>
                  </a:lnTo>
                  <a:lnTo>
                    <a:pt x="0" y="204"/>
                  </a:lnTo>
                  <a:lnTo>
                    <a:pt x="23" y="249"/>
                  </a:lnTo>
                  <a:lnTo>
                    <a:pt x="45" y="249"/>
                  </a:lnTo>
                  <a:lnTo>
                    <a:pt x="45" y="295"/>
                  </a:lnTo>
                  <a:lnTo>
                    <a:pt x="68" y="318"/>
                  </a:lnTo>
                  <a:lnTo>
                    <a:pt x="23" y="363"/>
                  </a:lnTo>
                  <a:lnTo>
                    <a:pt x="68" y="340"/>
                  </a:lnTo>
                  <a:lnTo>
                    <a:pt x="91" y="295"/>
                  </a:lnTo>
                  <a:lnTo>
                    <a:pt x="113" y="318"/>
                  </a:lnTo>
                  <a:lnTo>
                    <a:pt x="159" y="295"/>
                  </a:lnTo>
                  <a:lnTo>
                    <a:pt x="181" y="318"/>
                  </a:lnTo>
                  <a:lnTo>
                    <a:pt x="181" y="340"/>
                  </a:lnTo>
                  <a:lnTo>
                    <a:pt x="159" y="363"/>
                  </a:lnTo>
                  <a:lnTo>
                    <a:pt x="181" y="386"/>
                  </a:lnTo>
                  <a:lnTo>
                    <a:pt x="204" y="363"/>
                  </a:lnTo>
                  <a:lnTo>
                    <a:pt x="227" y="363"/>
                  </a:lnTo>
                  <a:lnTo>
                    <a:pt x="249" y="318"/>
                  </a:lnTo>
                  <a:lnTo>
                    <a:pt x="249" y="272"/>
                  </a:lnTo>
                  <a:lnTo>
                    <a:pt x="227" y="295"/>
                  </a:lnTo>
                  <a:lnTo>
                    <a:pt x="181" y="295"/>
                  </a:lnTo>
                  <a:lnTo>
                    <a:pt x="159" y="272"/>
                  </a:lnTo>
                  <a:lnTo>
                    <a:pt x="204" y="249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83" name="Freeform 139"/>
            <p:cNvSpPr>
              <a:spLocks/>
            </p:cNvSpPr>
            <p:nvPr/>
          </p:nvSpPr>
          <p:spPr bwMode="auto">
            <a:xfrm>
              <a:off x="1673" y="4748"/>
              <a:ext cx="544" cy="476"/>
            </a:xfrm>
            <a:custGeom>
              <a:avLst/>
              <a:gdLst>
                <a:gd name="T0" fmla="*/ 295 w 544"/>
                <a:gd name="T1" fmla="*/ 0 h 476"/>
                <a:gd name="T2" fmla="*/ 204 w 544"/>
                <a:gd name="T3" fmla="*/ 23 h 476"/>
                <a:gd name="T4" fmla="*/ 204 w 544"/>
                <a:gd name="T5" fmla="*/ 68 h 476"/>
                <a:gd name="T6" fmla="*/ 159 w 544"/>
                <a:gd name="T7" fmla="*/ 91 h 476"/>
                <a:gd name="T8" fmla="*/ 159 w 544"/>
                <a:gd name="T9" fmla="*/ 136 h 476"/>
                <a:gd name="T10" fmla="*/ 114 w 544"/>
                <a:gd name="T11" fmla="*/ 159 h 476"/>
                <a:gd name="T12" fmla="*/ 46 w 544"/>
                <a:gd name="T13" fmla="*/ 181 h 476"/>
                <a:gd name="T14" fmla="*/ 0 w 544"/>
                <a:gd name="T15" fmla="*/ 204 h 476"/>
                <a:gd name="T16" fmla="*/ 23 w 544"/>
                <a:gd name="T17" fmla="*/ 227 h 476"/>
                <a:gd name="T18" fmla="*/ 0 w 544"/>
                <a:gd name="T19" fmla="*/ 272 h 476"/>
                <a:gd name="T20" fmla="*/ 46 w 544"/>
                <a:gd name="T21" fmla="*/ 295 h 476"/>
                <a:gd name="T22" fmla="*/ 46 w 544"/>
                <a:gd name="T23" fmla="*/ 318 h 476"/>
                <a:gd name="T24" fmla="*/ 0 w 544"/>
                <a:gd name="T25" fmla="*/ 363 h 476"/>
                <a:gd name="T26" fmla="*/ 0 w 544"/>
                <a:gd name="T27" fmla="*/ 408 h 476"/>
                <a:gd name="T28" fmla="*/ 23 w 544"/>
                <a:gd name="T29" fmla="*/ 476 h 476"/>
                <a:gd name="T30" fmla="*/ 46 w 544"/>
                <a:gd name="T31" fmla="*/ 476 h 476"/>
                <a:gd name="T32" fmla="*/ 68 w 544"/>
                <a:gd name="T33" fmla="*/ 408 h 476"/>
                <a:gd name="T34" fmla="*/ 91 w 544"/>
                <a:gd name="T35" fmla="*/ 386 h 476"/>
                <a:gd name="T36" fmla="*/ 136 w 544"/>
                <a:gd name="T37" fmla="*/ 340 h 476"/>
                <a:gd name="T38" fmla="*/ 182 w 544"/>
                <a:gd name="T39" fmla="*/ 340 h 476"/>
                <a:gd name="T40" fmla="*/ 159 w 544"/>
                <a:gd name="T41" fmla="*/ 249 h 476"/>
                <a:gd name="T42" fmla="*/ 250 w 544"/>
                <a:gd name="T43" fmla="*/ 272 h 476"/>
                <a:gd name="T44" fmla="*/ 295 w 544"/>
                <a:gd name="T45" fmla="*/ 181 h 476"/>
                <a:gd name="T46" fmla="*/ 363 w 544"/>
                <a:gd name="T47" fmla="*/ 136 h 476"/>
                <a:gd name="T48" fmla="*/ 431 w 544"/>
                <a:gd name="T49" fmla="*/ 159 h 476"/>
                <a:gd name="T50" fmla="*/ 476 w 544"/>
                <a:gd name="T51" fmla="*/ 159 h 476"/>
                <a:gd name="T52" fmla="*/ 499 w 544"/>
                <a:gd name="T53" fmla="*/ 159 h 476"/>
                <a:gd name="T54" fmla="*/ 544 w 544"/>
                <a:gd name="T55" fmla="*/ 113 h 476"/>
                <a:gd name="T56" fmla="*/ 522 w 544"/>
                <a:gd name="T57" fmla="*/ 68 h 476"/>
                <a:gd name="T58" fmla="*/ 454 w 544"/>
                <a:gd name="T59" fmla="*/ 113 h 476"/>
                <a:gd name="T60" fmla="*/ 408 w 544"/>
                <a:gd name="T61" fmla="*/ 91 h 476"/>
                <a:gd name="T62" fmla="*/ 318 w 544"/>
                <a:gd name="T63" fmla="*/ 91 h 476"/>
                <a:gd name="T64" fmla="*/ 295 w 544"/>
                <a:gd name="T65" fmla="*/ 45 h 476"/>
                <a:gd name="T66" fmla="*/ 295 w 544"/>
                <a:gd name="T67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4" h="476">
                  <a:moveTo>
                    <a:pt x="295" y="0"/>
                  </a:moveTo>
                  <a:lnTo>
                    <a:pt x="204" y="23"/>
                  </a:lnTo>
                  <a:lnTo>
                    <a:pt x="204" y="68"/>
                  </a:lnTo>
                  <a:lnTo>
                    <a:pt x="159" y="91"/>
                  </a:lnTo>
                  <a:lnTo>
                    <a:pt x="159" y="136"/>
                  </a:lnTo>
                  <a:lnTo>
                    <a:pt x="114" y="159"/>
                  </a:lnTo>
                  <a:lnTo>
                    <a:pt x="46" y="181"/>
                  </a:lnTo>
                  <a:lnTo>
                    <a:pt x="0" y="204"/>
                  </a:lnTo>
                  <a:lnTo>
                    <a:pt x="23" y="227"/>
                  </a:lnTo>
                  <a:lnTo>
                    <a:pt x="0" y="272"/>
                  </a:lnTo>
                  <a:lnTo>
                    <a:pt x="46" y="295"/>
                  </a:lnTo>
                  <a:lnTo>
                    <a:pt x="46" y="318"/>
                  </a:lnTo>
                  <a:lnTo>
                    <a:pt x="0" y="363"/>
                  </a:lnTo>
                  <a:lnTo>
                    <a:pt x="0" y="408"/>
                  </a:lnTo>
                  <a:lnTo>
                    <a:pt x="23" y="476"/>
                  </a:lnTo>
                  <a:lnTo>
                    <a:pt x="46" y="476"/>
                  </a:lnTo>
                  <a:lnTo>
                    <a:pt x="68" y="408"/>
                  </a:lnTo>
                  <a:lnTo>
                    <a:pt x="91" y="386"/>
                  </a:lnTo>
                  <a:lnTo>
                    <a:pt x="136" y="340"/>
                  </a:lnTo>
                  <a:lnTo>
                    <a:pt x="182" y="340"/>
                  </a:lnTo>
                  <a:lnTo>
                    <a:pt x="159" y="249"/>
                  </a:lnTo>
                  <a:lnTo>
                    <a:pt x="250" y="272"/>
                  </a:lnTo>
                  <a:lnTo>
                    <a:pt x="295" y="181"/>
                  </a:lnTo>
                  <a:lnTo>
                    <a:pt x="363" y="136"/>
                  </a:lnTo>
                  <a:lnTo>
                    <a:pt x="431" y="159"/>
                  </a:lnTo>
                  <a:lnTo>
                    <a:pt x="476" y="159"/>
                  </a:lnTo>
                  <a:lnTo>
                    <a:pt x="499" y="159"/>
                  </a:lnTo>
                  <a:lnTo>
                    <a:pt x="544" y="113"/>
                  </a:lnTo>
                  <a:lnTo>
                    <a:pt x="522" y="68"/>
                  </a:lnTo>
                  <a:lnTo>
                    <a:pt x="454" y="113"/>
                  </a:lnTo>
                  <a:lnTo>
                    <a:pt x="408" y="91"/>
                  </a:lnTo>
                  <a:lnTo>
                    <a:pt x="318" y="91"/>
                  </a:lnTo>
                  <a:lnTo>
                    <a:pt x="295" y="4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84" name="Freeform 140"/>
            <p:cNvSpPr>
              <a:spLocks/>
            </p:cNvSpPr>
            <p:nvPr/>
          </p:nvSpPr>
          <p:spPr bwMode="auto">
            <a:xfrm>
              <a:off x="1696" y="4884"/>
              <a:ext cx="680" cy="431"/>
            </a:xfrm>
            <a:custGeom>
              <a:avLst/>
              <a:gdLst>
                <a:gd name="T0" fmla="*/ 567 w 680"/>
                <a:gd name="T1" fmla="*/ 68 h 431"/>
                <a:gd name="T2" fmla="*/ 544 w 680"/>
                <a:gd name="T3" fmla="*/ 45 h 431"/>
                <a:gd name="T4" fmla="*/ 499 w 680"/>
                <a:gd name="T5" fmla="*/ 45 h 431"/>
                <a:gd name="T6" fmla="*/ 476 w 680"/>
                <a:gd name="T7" fmla="*/ 23 h 431"/>
                <a:gd name="T8" fmla="*/ 408 w 680"/>
                <a:gd name="T9" fmla="*/ 23 h 431"/>
                <a:gd name="T10" fmla="*/ 340 w 680"/>
                <a:gd name="T11" fmla="*/ 0 h 431"/>
                <a:gd name="T12" fmla="*/ 272 w 680"/>
                <a:gd name="T13" fmla="*/ 45 h 431"/>
                <a:gd name="T14" fmla="*/ 227 w 680"/>
                <a:gd name="T15" fmla="*/ 136 h 431"/>
                <a:gd name="T16" fmla="*/ 136 w 680"/>
                <a:gd name="T17" fmla="*/ 113 h 431"/>
                <a:gd name="T18" fmla="*/ 159 w 680"/>
                <a:gd name="T19" fmla="*/ 204 h 431"/>
                <a:gd name="T20" fmla="*/ 113 w 680"/>
                <a:gd name="T21" fmla="*/ 204 h 431"/>
                <a:gd name="T22" fmla="*/ 45 w 680"/>
                <a:gd name="T23" fmla="*/ 272 h 431"/>
                <a:gd name="T24" fmla="*/ 23 w 680"/>
                <a:gd name="T25" fmla="*/ 340 h 431"/>
                <a:gd name="T26" fmla="*/ 45 w 680"/>
                <a:gd name="T27" fmla="*/ 363 h 431"/>
                <a:gd name="T28" fmla="*/ 0 w 680"/>
                <a:gd name="T29" fmla="*/ 386 h 431"/>
                <a:gd name="T30" fmla="*/ 45 w 680"/>
                <a:gd name="T31" fmla="*/ 408 h 431"/>
                <a:gd name="T32" fmla="*/ 68 w 680"/>
                <a:gd name="T33" fmla="*/ 408 h 431"/>
                <a:gd name="T34" fmla="*/ 113 w 680"/>
                <a:gd name="T35" fmla="*/ 431 h 431"/>
                <a:gd name="T36" fmla="*/ 113 w 680"/>
                <a:gd name="T37" fmla="*/ 386 h 431"/>
                <a:gd name="T38" fmla="*/ 136 w 680"/>
                <a:gd name="T39" fmla="*/ 386 h 431"/>
                <a:gd name="T40" fmla="*/ 136 w 680"/>
                <a:gd name="T41" fmla="*/ 340 h 431"/>
                <a:gd name="T42" fmla="*/ 159 w 680"/>
                <a:gd name="T43" fmla="*/ 318 h 431"/>
                <a:gd name="T44" fmla="*/ 181 w 680"/>
                <a:gd name="T45" fmla="*/ 340 h 431"/>
                <a:gd name="T46" fmla="*/ 272 w 680"/>
                <a:gd name="T47" fmla="*/ 250 h 431"/>
                <a:gd name="T48" fmla="*/ 272 w 680"/>
                <a:gd name="T49" fmla="*/ 227 h 431"/>
                <a:gd name="T50" fmla="*/ 295 w 680"/>
                <a:gd name="T51" fmla="*/ 204 h 431"/>
                <a:gd name="T52" fmla="*/ 363 w 680"/>
                <a:gd name="T53" fmla="*/ 204 h 431"/>
                <a:gd name="T54" fmla="*/ 385 w 680"/>
                <a:gd name="T55" fmla="*/ 182 h 431"/>
                <a:gd name="T56" fmla="*/ 476 w 680"/>
                <a:gd name="T57" fmla="*/ 159 h 431"/>
                <a:gd name="T58" fmla="*/ 498 w 680"/>
                <a:gd name="T59" fmla="*/ 191 h 431"/>
                <a:gd name="T60" fmla="*/ 548 w 680"/>
                <a:gd name="T61" fmla="*/ 211 h 431"/>
                <a:gd name="T62" fmla="*/ 567 w 680"/>
                <a:gd name="T63" fmla="*/ 250 h 431"/>
                <a:gd name="T64" fmla="*/ 600 w 680"/>
                <a:gd name="T65" fmla="*/ 337 h 431"/>
                <a:gd name="T66" fmla="*/ 658 w 680"/>
                <a:gd name="T67" fmla="*/ 250 h 431"/>
                <a:gd name="T68" fmla="*/ 680 w 680"/>
                <a:gd name="T69" fmla="*/ 227 h 431"/>
                <a:gd name="T70" fmla="*/ 635 w 680"/>
                <a:gd name="T71" fmla="*/ 204 h 431"/>
                <a:gd name="T72" fmla="*/ 635 w 680"/>
                <a:gd name="T73" fmla="*/ 182 h 431"/>
                <a:gd name="T74" fmla="*/ 658 w 680"/>
                <a:gd name="T75" fmla="*/ 159 h 431"/>
                <a:gd name="T76" fmla="*/ 612 w 680"/>
                <a:gd name="T77" fmla="*/ 136 h 431"/>
                <a:gd name="T78" fmla="*/ 612 w 680"/>
                <a:gd name="T79" fmla="*/ 91 h 431"/>
                <a:gd name="T80" fmla="*/ 567 w 680"/>
                <a:gd name="T81" fmla="*/ 6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0" h="431">
                  <a:moveTo>
                    <a:pt x="567" y="68"/>
                  </a:moveTo>
                  <a:lnTo>
                    <a:pt x="544" y="45"/>
                  </a:lnTo>
                  <a:lnTo>
                    <a:pt x="499" y="45"/>
                  </a:lnTo>
                  <a:lnTo>
                    <a:pt x="476" y="23"/>
                  </a:lnTo>
                  <a:lnTo>
                    <a:pt x="408" y="23"/>
                  </a:lnTo>
                  <a:lnTo>
                    <a:pt x="340" y="0"/>
                  </a:lnTo>
                  <a:lnTo>
                    <a:pt x="272" y="45"/>
                  </a:lnTo>
                  <a:lnTo>
                    <a:pt x="227" y="136"/>
                  </a:lnTo>
                  <a:lnTo>
                    <a:pt x="136" y="113"/>
                  </a:lnTo>
                  <a:lnTo>
                    <a:pt x="159" y="204"/>
                  </a:lnTo>
                  <a:lnTo>
                    <a:pt x="113" y="204"/>
                  </a:lnTo>
                  <a:lnTo>
                    <a:pt x="45" y="272"/>
                  </a:lnTo>
                  <a:lnTo>
                    <a:pt x="23" y="340"/>
                  </a:lnTo>
                  <a:lnTo>
                    <a:pt x="45" y="363"/>
                  </a:lnTo>
                  <a:lnTo>
                    <a:pt x="0" y="386"/>
                  </a:lnTo>
                  <a:lnTo>
                    <a:pt x="45" y="408"/>
                  </a:lnTo>
                  <a:lnTo>
                    <a:pt x="68" y="408"/>
                  </a:lnTo>
                  <a:lnTo>
                    <a:pt x="113" y="431"/>
                  </a:lnTo>
                  <a:lnTo>
                    <a:pt x="113" y="386"/>
                  </a:lnTo>
                  <a:lnTo>
                    <a:pt x="136" y="386"/>
                  </a:lnTo>
                  <a:lnTo>
                    <a:pt x="136" y="340"/>
                  </a:lnTo>
                  <a:lnTo>
                    <a:pt x="159" y="318"/>
                  </a:lnTo>
                  <a:lnTo>
                    <a:pt x="181" y="340"/>
                  </a:lnTo>
                  <a:lnTo>
                    <a:pt x="272" y="250"/>
                  </a:lnTo>
                  <a:lnTo>
                    <a:pt x="272" y="227"/>
                  </a:lnTo>
                  <a:lnTo>
                    <a:pt x="295" y="204"/>
                  </a:lnTo>
                  <a:lnTo>
                    <a:pt x="363" y="204"/>
                  </a:lnTo>
                  <a:lnTo>
                    <a:pt x="385" y="182"/>
                  </a:lnTo>
                  <a:lnTo>
                    <a:pt x="476" y="159"/>
                  </a:lnTo>
                  <a:lnTo>
                    <a:pt x="498" y="191"/>
                  </a:lnTo>
                  <a:lnTo>
                    <a:pt x="548" y="211"/>
                  </a:lnTo>
                  <a:lnTo>
                    <a:pt x="567" y="250"/>
                  </a:lnTo>
                  <a:lnTo>
                    <a:pt x="600" y="337"/>
                  </a:lnTo>
                  <a:lnTo>
                    <a:pt x="658" y="250"/>
                  </a:lnTo>
                  <a:lnTo>
                    <a:pt x="680" y="227"/>
                  </a:lnTo>
                  <a:lnTo>
                    <a:pt x="635" y="204"/>
                  </a:lnTo>
                  <a:lnTo>
                    <a:pt x="635" y="182"/>
                  </a:lnTo>
                  <a:lnTo>
                    <a:pt x="658" y="159"/>
                  </a:lnTo>
                  <a:lnTo>
                    <a:pt x="612" y="136"/>
                  </a:lnTo>
                  <a:lnTo>
                    <a:pt x="612" y="91"/>
                  </a:lnTo>
                  <a:lnTo>
                    <a:pt x="567" y="68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85" name="Freeform 141"/>
            <p:cNvSpPr>
              <a:spLocks/>
            </p:cNvSpPr>
            <p:nvPr/>
          </p:nvSpPr>
          <p:spPr bwMode="auto">
            <a:xfrm>
              <a:off x="2195" y="4725"/>
              <a:ext cx="317" cy="136"/>
            </a:xfrm>
            <a:custGeom>
              <a:avLst/>
              <a:gdLst>
                <a:gd name="T0" fmla="*/ 0 w 317"/>
                <a:gd name="T1" fmla="*/ 91 h 136"/>
                <a:gd name="T2" fmla="*/ 22 w 317"/>
                <a:gd name="T3" fmla="*/ 136 h 136"/>
                <a:gd name="T4" fmla="*/ 68 w 317"/>
                <a:gd name="T5" fmla="*/ 91 h 136"/>
                <a:gd name="T6" fmla="*/ 136 w 317"/>
                <a:gd name="T7" fmla="*/ 136 h 136"/>
                <a:gd name="T8" fmla="*/ 204 w 317"/>
                <a:gd name="T9" fmla="*/ 114 h 136"/>
                <a:gd name="T10" fmla="*/ 249 w 317"/>
                <a:gd name="T11" fmla="*/ 114 h 136"/>
                <a:gd name="T12" fmla="*/ 295 w 317"/>
                <a:gd name="T13" fmla="*/ 136 h 136"/>
                <a:gd name="T14" fmla="*/ 317 w 317"/>
                <a:gd name="T15" fmla="*/ 114 h 136"/>
                <a:gd name="T16" fmla="*/ 272 w 317"/>
                <a:gd name="T17" fmla="*/ 91 h 136"/>
                <a:gd name="T18" fmla="*/ 227 w 317"/>
                <a:gd name="T19" fmla="*/ 46 h 136"/>
                <a:gd name="T20" fmla="*/ 204 w 317"/>
                <a:gd name="T21" fmla="*/ 0 h 136"/>
                <a:gd name="T22" fmla="*/ 181 w 317"/>
                <a:gd name="T23" fmla="*/ 23 h 136"/>
                <a:gd name="T24" fmla="*/ 136 w 317"/>
                <a:gd name="T25" fmla="*/ 0 h 136"/>
                <a:gd name="T26" fmla="*/ 66 w 317"/>
                <a:gd name="T27" fmla="*/ 18 h 136"/>
                <a:gd name="T28" fmla="*/ 48 w 317"/>
                <a:gd name="T29" fmla="*/ 36 h 136"/>
                <a:gd name="T30" fmla="*/ 11 w 317"/>
                <a:gd name="T31" fmla="*/ 17 h 136"/>
                <a:gd name="T32" fmla="*/ 20 w 317"/>
                <a:gd name="T33" fmla="*/ 50 h 136"/>
                <a:gd name="T34" fmla="*/ 0 w 317"/>
                <a:gd name="T35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7" h="136">
                  <a:moveTo>
                    <a:pt x="0" y="91"/>
                  </a:moveTo>
                  <a:lnTo>
                    <a:pt x="22" y="136"/>
                  </a:lnTo>
                  <a:lnTo>
                    <a:pt x="68" y="91"/>
                  </a:lnTo>
                  <a:lnTo>
                    <a:pt x="136" y="136"/>
                  </a:lnTo>
                  <a:lnTo>
                    <a:pt x="204" y="114"/>
                  </a:lnTo>
                  <a:lnTo>
                    <a:pt x="249" y="114"/>
                  </a:lnTo>
                  <a:lnTo>
                    <a:pt x="295" y="136"/>
                  </a:lnTo>
                  <a:lnTo>
                    <a:pt x="317" y="114"/>
                  </a:lnTo>
                  <a:lnTo>
                    <a:pt x="272" y="91"/>
                  </a:lnTo>
                  <a:lnTo>
                    <a:pt x="227" y="46"/>
                  </a:lnTo>
                  <a:lnTo>
                    <a:pt x="204" y="0"/>
                  </a:lnTo>
                  <a:lnTo>
                    <a:pt x="181" y="23"/>
                  </a:lnTo>
                  <a:lnTo>
                    <a:pt x="136" y="0"/>
                  </a:lnTo>
                  <a:lnTo>
                    <a:pt x="66" y="18"/>
                  </a:lnTo>
                  <a:lnTo>
                    <a:pt x="48" y="36"/>
                  </a:lnTo>
                  <a:lnTo>
                    <a:pt x="11" y="17"/>
                  </a:lnTo>
                  <a:lnTo>
                    <a:pt x="20" y="5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86" name="Freeform 142"/>
            <p:cNvSpPr>
              <a:spLocks/>
            </p:cNvSpPr>
            <p:nvPr/>
          </p:nvSpPr>
          <p:spPr bwMode="auto">
            <a:xfrm>
              <a:off x="2172" y="4816"/>
              <a:ext cx="386" cy="295"/>
            </a:xfrm>
            <a:custGeom>
              <a:avLst/>
              <a:gdLst>
                <a:gd name="T0" fmla="*/ 340 w 386"/>
                <a:gd name="T1" fmla="*/ 23 h 295"/>
                <a:gd name="T2" fmla="*/ 318 w 386"/>
                <a:gd name="T3" fmla="*/ 45 h 295"/>
                <a:gd name="T4" fmla="*/ 272 w 386"/>
                <a:gd name="T5" fmla="*/ 23 h 295"/>
                <a:gd name="T6" fmla="*/ 227 w 386"/>
                <a:gd name="T7" fmla="*/ 23 h 295"/>
                <a:gd name="T8" fmla="*/ 159 w 386"/>
                <a:gd name="T9" fmla="*/ 45 h 295"/>
                <a:gd name="T10" fmla="*/ 91 w 386"/>
                <a:gd name="T11" fmla="*/ 0 h 295"/>
                <a:gd name="T12" fmla="*/ 0 w 386"/>
                <a:gd name="T13" fmla="*/ 91 h 295"/>
                <a:gd name="T14" fmla="*/ 23 w 386"/>
                <a:gd name="T15" fmla="*/ 113 h 295"/>
                <a:gd name="T16" fmla="*/ 68 w 386"/>
                <a:gd name="T17" fmla="*/ 113 h 295"/>
                <a:gd name="T18" fmla="*/ 91 w 386"/>
                <a:gd name="T19" fmla="*/ 136 h 295"/>
                <a:gd name="T20" fmla="*/ 136 w 386"/>
                <a:gd name="T21" fmla="*/ 159 h 295"/>
                <a:gd name="T22" fmla="*/ 136 w 386"/>
                <a:gd name="T23" fmla="*/ 204 h 295"/>
                <a:gd name="T24" fmla="*/ 182 w 386"/>
                <a:gd name="T25" fmla="*/ 227 h 295"/>
                <a:gd name="T26" fmla="*/ 159 w 386"/>
                <a:gd name="T27" fmla="*/ 250 h 295"/>
                <a:gd name="T28" fmla="*/ 159 w 386"/>
                <a:gd name="T29" fmla="*/ 272 h 295"/>
                <a:gd name="T30" fmla="*/ 204 w 386"/>
                <a:gd name="T31" fmla="*/ 295 h 295"/>
                <a:gd name="T32" fmla="*/ 227 w 386"/>
                <a:gd name="T33" fmla="*/ 272 h 295"/>
                <a:gd name="T34" fmla="*/ 250 w 386"/>
                <a:gd name="T35" fmla="*/ 250 h 295"/>
                <a:gd name="T36" fmla="*/ 295 w 386"/>
                <a:gd name="T37" fmla="*/ 250 h 295"/>
                <a:gd name="T38" fmla="*/ 340 w 386"/>
                <a:gd name="T39" fmla="*/ 204 h 295"/>
                <a:gd name="T40" fmla="*/ 363 w 386"/>
                <a:gd name="T41" fmla="*/ 204 h 295"/>
                <a:gd name="T42" fmla="*/ 363 w 386"/>
                <a:gd name="T43" fmla="*/ 181 h 295"/>
                <a:gd name="T44" fmla="*/ 386 w 386"/>
                <a:gd name="T45" fmla="*/ 159 h 295"/>
                <a:gd name="T46" fmla="*/ 340 w 386"/>
                <a:gd name="T47" fmla="*/ 113 h 295"/>
                <a:gd name="T48" fmla="*/ 363 w 386"/>
                <a:gd name="T49" fmla="*/ 68 h 295"/>
                <a:gd name="T50" fmla="*/ 386 w 386"/>
                <a:gd name="T51" fmla="*/ 45 h 295"/>
                <a:gd name="T52" fmla="*/ 363 w 386"/>
                <a:gd name="T53" fmla="*/ 23 h 295"/>
                <a:gd name="T54" fmla="*/ 340 w 386"/>
                <a:gd name="T55" fmla="*/ 2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6" h="295">
                  <a:moveTo>
                    <a:pt x="340" y="23"/>
                  </a:moveTo>
                  <a:lnTo>
                    <a:pt x="318" y="45"/>
                  </a:lnTo>
                  <a:lnTo>
                    <a:pt x="272" y="23"/>
                  </a:lnTo>
                  <a:lnTo>
                    <a:pt x="227" y="23"/>
                  </a:lnTo>
                  <a:lnTo>
                    <a:pt x="159" y="45"/>
                  </a:lnTo>
                  <a:lnTo>
                    <a:pt x="91" y="0"/>
                  </a:lnTo>
                  <a:lnTo>
                    <a:pt x="0" y="91"/>
                  </a:lnTo>
                  <a:lnTo>
                    <a:pt x="23" y="113"/>
                  </a:lnTo>
                  <a:lnTo>
                    <a:pt x="68" y="113"/>
                  </a:lnTo>
                  <a:lnTo>
                    <a:pt x="91" y="136"/>
                  </a:lnTo>
                  <a:lnTo>
                    <a:pt x="136" y="159"/>
                  </a:lnTo>
                  <a:lnTo>
                    <a:pt x="136" y="204"/>
                  </a:lnTo>
                  <a:lnTo>
                    <a:pt x="182" y="227"/>
                  </a:lnTo>
                  <a:lnTo>
                    <a:pt x="159" y="250"/>
                  </a:lnTo>
                  <a:lnTo>
                    <a:pt x="159" y="272"/>
                  </a:lnTo>
                  <a:lnTo>
                    <a:pt x="204" y="295"/>
                  </a:lnTo>
                  <a:lnTo>
                    <a:pt x="227" y="272"/>
                  </a:lnTo>
                  <a:lnTo>
                    <a:pt x="250" y="250"/>
                  </a:lnTo>
                  <a:lnTo>
                    <a:pt x="295" y="250"/>
                  </a:lnTo>
                  <a:lnTo>
                    <a:pt x="340" y="204"/>
                  </a:lnTo>
                  <a:lnTo>
                    <a:pt x="363" y="204"/>
                  </a:lnTo>
                  <a:lnTo>
                    <a:pt x="363" y="181"/>
                  </a:lnTo>
                  <a:lnTo>
                    <a:pt x="386" y="159"/>
                  </a:lnTo>
                  <a:lnTo>
                    <a:pt x="340" y="113"/>
                  </a:lnTo>
                  <a:lnTo>
                    <a:pt x="363" y="68"/>
                  </a:lnTo>
                  <a:lnTo>
                    <a:pt x="386" y="45"/>
                  </a:lnTo>
                  <a:lnTo>
                    <a:pt x="363" y="23"/>
                  </a:lnTo>
                  <a:lnTo>
                    <a:pt x="340" y="23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87" name="Freeform 143"/>
            <p:cNvSpPr>
              <a:spLocks/>
            </p:cNvSpPr>
            <p:nvPr/>
          </p:nvSpPr>
          <p:spPr bwMode="auto">
            <a:xfrm>
              <a:off x="2580" y="4725"/>
              <a:ext cx="159" cy="159"/>
            </a:xfrm>
            <a:custGeom>
              <a:avLst/>
              <a:gdLst>
                <a:gd name="T0" fmla="*/ 159 w 159"/>
                <a:gd name="T1" fmla="*/ 0 h 159"/>
                <a:gd name="T2" fmla="*/ 91 w 159"/>
                <a:gd name="T3" fmla="*/ 23 h 159"/>
                <a:gd name="T4" fmla="*/ 23 w 159"/>
                <a:gd name="T5" fmla="*/ 91 h 159"/>
                <a:gd name="T6" fmla="*/ 0 w 159"/>
                <a:gd name="T7" fmla="*/ 91 h 159"/>
                <a:gd name="T8" fmla="*/ 23 w 159"/>
                <a:gd name="T9" fmla="*/ 136 h 159"/>
                <a:gd name="T10" fmla="*/ 46 w 159"/>
                <a:gd name="T11" fmla="*/ 159 h 159"/>
                <a:gd name="T12" fmla="*/ 68 w 159"/>
                <a:gd name="T13" fmla="*/ 136 h 159"/>
                <a:gd name="T14" fmla="*/ 91 w 159"/>
                <a:gd name="T15" fmla="*/ 136 h 159"/>
                <a:gd name="T16" fmla="*/ 114 w 159"/>
                <a:gd name="T17" fmla="*/ 114 h 159"/>
                <a:gd name="T18" fmla="*/ 91 w 159"/>
                <a:gd name="T19" fmla="*/ 91 h 159"/>
                <a:gd name="T20" fmla="*/ 114 w 159"/>
                <a:gd name="T21" fmla="*/ 46 h 159"/>
                <a:gd name="T22" fmla="*/ 159 w 159"/>
                <a:gd name="T23" fmla="*/ 23 h 159"/>
                <a:gd name="T24" fmla="*/ 159 w 159"/>
                <a:gd name="T2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59" y="0"/>
                  </a:moveTo>
                  <a:lnTo>
                    <a:pt x="91" y="23"/>
                  </a:lnTo>
                  <a:lnTo>
                    <a:pt x="23" y="91"/>
                  </a:lnTo>
                  <a:lnTo>
                    <a:pt x="0" y="91"/>
                  </a:lnTo>
                  <a:lnTo>
                    <a:pt x="23" y="136"/>
                  </a:lnTo>
                  <a:lnTo>
                    <a:pt x="46" y="159"/>
                  </a:lnTo>
                  <a:lnTo>
                    <a:pt x="68" y="136"/>
                  </a:lnTo>
                  <a:lnTo>
                    <a:pt x="91" y="136"/>
                  </a:lnTo>
                  <a:lnTo>
                    <a:pt x="114" y="114"/>
                  </a:lnTo>
                  <a:lnTo>
                    <a:pt x="91" y="91"/>
                  </a:lnTo>
                  <a:lnTo>
                    <a:pt x="114" y="46"/>
                  </a:lnTo>
                  <a:lnTo>
                    <a:pt x="159" y="23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88" name="Freeform 144"/>
            <p:cNvSpPr>
              <a:spLocks/>
            </p:cNvSpPr>
            <p:nvPr/>
          </p:nvSpPr>
          <p:spPr bwMode="auto">
            <a:xfrm>
              <a:off x="1220" y="4385"/>
              <a:ext cx="476" cy="386"/>
            </a:xfrm>
            <a:custGeom>
              <a:avLst/>
              <a:gdLst>
                <a:gd name="T0" fmla="*/ 340 w 476"/>
                <a:gd name="T1" fmla="*/ 0 h 386"/>
                <a:gd name="T2" fmla="*/ 317 w 476"/>
                <a:gd name="T3" fmla="*/ 0 h 386"/>
                <a:gd name="T4" fmla="*/ 294 w 476"/>
                <a:gd name="T5" fmla="*/ 46 h 386"/>
                <a:gd name="T6" fmla="*/ 249 w 476"/>
                <a:gd name="T7" fmla="*/ 46 h 386"/>
                <a:gd name="T8" fmla="*/ 226 w 476"/>
                <a:gd name="T9" fmla="*/ 91 h 386"/>
                <a:gd name="T10" fmla="*/ 136 w 476"/>
                <a:gd name="T11" fmla="*/ 91 h 386"/>
                <a:gd name="T12" fmla="*/ 90 w 476"/>
                <a:gd name="T13" fmla="*/ 46 h 386"/>
                <a:gd name="T14" fmla="*/ 68 w 476"/>
                <a:gd name="T15" fmla="*/ 68 h 386"/>
                <a:gd name="T16" fmla="*/ 22 w 476"/>
                <a:gd name="T17" fmla="*/ 68 h 386"/>
                <a:gd name="T18" fmla="*/ 22 w 476"/>
                <a:gd name="T19" fmla="*/ 91 h 386"/>
                <a:gd name="T20" fmla="*/ 22 w 476"/>
                <a:gd name="T21" fmla="*/ 136 h 386"/>
                <a:gd name="T22" fmla="*/ 0 w 476"/>
                <a:gd name="T23" fmla="*/ 159 h 386"/>
                <a:gd name="T24" fmla="*/ 0 w 476"/>
                <a:gd name="T25" fmla="*/ 227 h 386"/>
                <a:gd name="T26" fmla="*/ 45 w 476"/>
                <a:gd name="T27" fmla="*/ 204 h 386"/>
                <a:gd name="T28" fmla="*/ 90 w 476"/>
                <a:gd name="T29" fmla="*/ 250 h 386"/>
                <a:gd name="T30" fmla="*/ 90 w 476"/>
                <a:gd name="T31" fmla="*/ 272 h 386"/>
                <a:gd name="T32" fmla="*/ 136 w 476"/>
                <a:gd name="T33" fmla="*/ 272 h 386"/>
                <a:gd name="T34" fmla="*/ 158 w 476"/>
                <a:gd name="T35" fmla="*/ 250 h 386"/>
                <a:gd name="T36" fmla="*/ 181 w 476"/>
                <a:gd name="T37" fmla="*/ 272 h 386"/>
                <a:gd name="T38" fmla="*/ 204 w 476"/>
                <a:gd name="T39" fmla="*/ 250 h 386"/>
                <a:gd name="T40" fmla="*/ 204 w 476"/>
                <a:gd name="T41" fmla="*/ 272 h 386"/>
                <a:gd name="T42" fmla="*/ 226 w 476"/>
                <a:gd name="T43" fmla="*/ 250 h 386"/>
                <a:gd name="T44" fmla="*/ 294 w 476"/>
                <a:gd name="T45" fmla="*/ 272 h 386"/>
                <a:gd name="T46" fmla="*/ 317 w 476"/>
                <a:gd name="T47" fmla="*/ 272 h 386"/>
                <a:gd name="T48" fmla="*/ 362 w 476"/>
                <a:gd name="T49" fmla="*/ 340 h 386"/>
                <a:gd name="T50" fmla="*/ 408 w 476"/>
                <a:gd name="T51" fmla="*/ 386 h 386"/>
                <a:gd name="T52" fmla="*/ 408 w 476"/>
                <a:gd name="T53" fmla="*/ 340 h 386"/>
                <a:gd name="T54" fmla="*/ 453 w 476"/>
                <a:gd name="T55" fmla="*/ 340 h 386"/>
                <a:gd name="T56" fmla="*/ 453 w 476"/>
                <a:gd name="T57" fmla="*/ 295 h 386"/>
                <a:gd name="T58" fmla="*/ 476 w 476"/>
                <a:gd name="T59" fmla="*/ 272 h 386"/>
                <a:gd name="T60" fmla="*/ 476 w 476"/>
                <a:gd name="T61" fmla="*/ 227 h 386"/>
                <a:gd name="T62" fmla="*/ 453 w 476"/>
                <a:gd name="T63" fmla="*/ 182 h 386"/>
                <a:gd name="T64" fmla="*/ 453 w 476"/>
                <a:gd name="T65" fmla="*/ 114 h 386"/>
                <a:gd name="T66" fmla="*/ 430 w 476"/>
                <a:gd name="T67" fmla="*/ 159 h 386"/>
                <a:gd name="T68" fmla="*/ 385 w 476"/>
                <a:gd name="T69" fmla="*/ 182 h 386"/>
                <a:gd name="T70" fmla="*/ 340 w 476"/>
                <a:gd name="T71" fmla="*/ 159 h 386"/>
                <a:gd name="T72" fmla="*/ 362 w 476"/>
                <a:gd name="T73" fmla="*/ 114 h 386"/>
                <a:gd name="T74" fmla="*/ 317 w 476"/>
                <a:gd name="T75" fmla="*/ 91 h 386"/>
                <a:gd name="T76" fmla="*/ 340 w 476"/>
                <a:gd name="T77" fmla="*/ 46 h 386"/>
                <a:gd name="T78" fmla="*/ 340 w 476"/>
                <a:gd name="T79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6" h="386">
                  <a:moveTo>
                    <a:pt x="340" y="0"/>
                  </a:moveTo>
                  <a:lnTo>
                    <a:pt x="317" y="0"/>
                  </a:lnTo>
                  <a:lnTo>
                    <a:pt x="294" y="46"/>
                  </a:lnTo>
                  <a:lnTo>
                    <a:pt x="249" y="46"/>
                  </a:lnTo>
                  <a:lnTo>
                    <a:pt x="226" y="91"/>
                  </a:lnTo>
                  <a:lnTo>
                    <a:pt x="136" y="91"/>
                  </a:lnTo>
                  <a:lnTo>
                    <a:pt x="90" y="46"/>
                  </a:lnTo>
                  <a:lnTo>
                    <a:pt x="68" y="68"/>
                  </a:lnTo>
                  <a:lnTo>
                    <a:pt x="22" y="68"/>
                  </a:lnTo>
                  <a:lnTo>
                    <a:pt x="22" y="91"/>
                  </a:lnTo>
                  <a:lnTo>
                    <a:pt x="22" y="136"/>
                  </a:lnTo>
                  <a:lnTo>
                    <a:pt x="0" y="159"/>
                  </a:lnTo>
                  <a:lnTo>
                    <a:pt x="0" y="227"/>
                  </a:lnTo>
                  <a:lnTo>
                    <a:pt x="45" y="204"/>
                  </a:lnTo>
                  <a:lnTo>
                    <a:pt x="90" y="250"/>
                  </a:lnTo>
                  <a:lnTo>
                    <a:pt x="90" y="272"/>
                  </a:lnTo>
                  <a:lnTo>
                    <a:pt x="136" y="272"/>
                  </a:lnTo>
                  <a:lnTo>
                    <a:pt x="158" y="250"/>
                  </a:lnTo>
                  <a:lnTo>
                    <a:pt x="181" y="272"/>
                  </a:lnTo>
                  <a:lnTo>
                    <a:pt x="204" y="250"/>
                  </a:lnTo>
                  <a:lnTo>
                    <a:pt x="204" y="272"/>
                  </a:lnTo>
                  <a:lnTo>
                    <a:pt x="226" y="250"/>
                  </a:lnTo>
                  <a:lnTo>
                    <a:pt x="294" y="272"/>
                  </a:lnTo>
                  <a:lnTo>
                    <a:pt x="317" y="272"/>
                  </a:lnTo>
                  <a:lnTo>
                    <a:pt x="362" y="340"/>
                  </a:lnTo>
                  <a:lnTo>
                    <a:pt x="408" y="386"/>
                  </a:lnTo>
                  <a:lnTo>
                    <a:pt x="408" y="340"/>
                  </a:lnTo>
                  <a:lnTo>
                    <a:pt x="453" y="340"/>
                  </a:lnTo>
                  <a:lnTo>
                    <a:pt x="453" y="295"/>
                  </a:lnTo>
                  <a:lnTo>
                    <a:pt x="476" y="272"/>
                  </a:lnTo>
                  <a:lnTo>
                    <a:pt x="476" y="227"/>
                  </a:lnTo>
                  <a:lnTo>
                    <a:pt x="453" y="182"/>
                  </a:lnTo>
                  <a:lnTo>
                    <a:pt x="453" y="114"/>
                  </a:lnTo>
                  <a:lnTo>
                    <a:pt x="430" y="159"/>
                  </a:lnTo>
                  <a:lnTo>
                    <a:pt x="385" y="182"/>
                  </a:lnTo>
                  <a:lnTo>
                    <a:pt x="340" y="159"/>
                  </a:lnTo>
                  <a:lnTo>
                    <a:pt x="362" y="114"/>
                  </a:lnTo>
                  <a:lnTo>
                    <a:pt x="317" y="91"/>
                  </a:lnTo>
                  <a:lnTo>
                    <a:pt x="340" y="46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89" name="Freeform 145"/>
            <p:cNvSpPr>
              <a:spLocks/>
            </p:cNvSpPr>
            <p:nvPr/>
          </p:nvSpPr>
          <p:spPr bwMode="auto">
            <a:xfrm>
              <a:off x="1537" y="4113"/>
              <a:ext cx="703" cy="454"/>
            </a:xfrm>
            <a:custGeom>
              <a:avLst/>
              <a:gdLst>
                <a:gd name="T0" fmla="*/ 23 w 703"/>
                <a:gd name="T1" fmla="*/ 272 h 454"/>
                <a:gd name="T2" fmla="*/ 23 w 703"/>
                <a:gd name="T3" fmla="*/ 318 h 454"/>
                <a:gd name="T4" fmla="*/ 0 w 703"/>
                <a:gd name="T5" fmla="*/ 363 h 454"/>
                <a:gd name="T6" fmla="*/ 45 w 703"/>
                <a:gd name="T7" fmla="*/ 386 h 454"/>
                <a:gd name="T8" fmla="*/ 23 w 703"/>
                <a:gd name="T9" fmla="*/ 431 h 454"/>
                <a:gd name="T10" fmla="*/ 68 w 703"/>
                <a:gd name="T11" fmla="*/ 454 h 454"/>
                <a:gd name="T12" fmla="*/ 113 w 703"/>
                <a:gd name="T13" fmla="*/ 431 h 454"/>
                <a:gd name="T14" fmla="*/ 136 w 703"/>
                <a:gd name="T15" fmla="*/ 386 h 454"/>
                <a:gd name="T16" fmla="*/ 182 w 703"/>
                <a:gd name="T17" fmla="*/ 318 h 454"/>
                <a:gd name="T18" fmla="*/ 204 w 703"/>
                <a:gd name="T19" fmla="*/ 295 h 454"/>
                <a:gd name="T20" fmla="*/ 272 w 703"/>
                <a:gd name="T21" fmla="*/ 272 h 454"/>
                <a:gd name="T22" fmla="*/ 340 w 703"/>
                <a:gd name="T23" fmla="*/ 272 h 454"/>
                <a:gd name="T24" fmla="*/ 408 w 703"/>
                <a:gd name="T25" fmla="*/ 295 h 454"/>
                <a:gd name="T26" fmla="*/ 408 w 703"/>
                <a:gd name="T27" fmla="*/ 272 h 454"/>
                <a:gd name="T28" fmla="*/ 408 w 703"/>
                <a:gd name="T29" fmla="*/ 249 h 454"/>
                <a:gd name="T30" fmla="*/ 454 w 703"/>
                <a:gd name="T31" fmla="*/ 227 h 454"/>
                <a:gd name="T32" fmla="*/ 499 w 703"/>
                <a:gd name="T33" fmla="*/ 181 h 454"/>
                <a:gd name="T34" fmla="*/ 567 w 703"/>
                <a:gd name="T35" fmla="*/ 227 h 454"/>
                <a:gd name="T36" fmla="*/ 590 w 703"/>
                <a:gd name="T37" fmla="*/ 227 h 454"/>
                <a:gd name="T38" fmla="*/ 612 w 703"/>
                <a:gd name="T39" fmla="*/ 159 h 454"/>
                <a:gd name="T40" fmla="*/ 680 w 703"/>
                <a:gd name="T41" fmla="*/ 159 h 454"/>
                <a:gd name="T42" fmla="*/ 703 w 703"/>
                <a:gd name="T43" fmla="*/ 91 h 454"/>
                <a:gd name="T44" fmla="*/ 635 w 703"/>
                <a:gd name="T45" fmla="*/ 68 h 454"/>
                <a:gd name="T46" fmla="*/ 635 w 703"/>
                <a:gd name="T47" fmla="*/ 23 h 454"/>
                <a:gd name="T48" fmla="*/ 680 w 703"/>
                <a:gd name="T49" fmla="*/ 23 h 454"/>
                <a:gd name="T50" fmla="*/ 635 w 703"/>
                <a:gd name="T51" fmla="*/ 0 h 454"/>
                <a:gd name="T52" fmla="*/ 590 w 703"/>
                <a:gd name="T53" fmla="*/ 23 h 454"/>
                <a:gd name="T54" fmla="*/ 522 w 703"/>
                <a:gd name="T55" fmla="*/ 0 h 454"/>
                <a:gd name="T56" fmla="*/ 499 w 703"/>
                <a:gd name="T57" fmla="*/ 23 h 454"/>
                <a:gd name="T58" fmla="*/ 454 w 703"/>
                <a:gd name="T59" fmla="*/ 23 h 454"/>
                <a:gd name="T60" fmla="*/ 476 w 703"/>
                <a:gd name="T61" fmla="*/ 45 h 454"/>
                <a:gd name="T62" fmla="*/ 454 w 703"/>
                <a:gd name="T63" fmla="*/ 91 h 454"/>
                <a:gd name="T64" fmla="*/ 363 w 703"/>
                <a:gd name="T65" fmla="*/ 113 h 454"/>
                <a:gd name="T66" fmla="*/ 272 w 703"/>
                <a:gd name="T67" fmla="*/ 159 h 454"/>
                <a:gd name="T68" fmla="*/ 159 w 703"/>
                <a:gd name="T69" fmla="*/ 227 h 454"/>
                <a:gd name="T70" fmla="*/ 113 w 703"/>
                <a:gd name="T71" fmla="*/ 249 h 454"/>
                <a:gd name="T72" fmla="*/ 91 w 703"/>
                <a:gd name="T73" fmla="*/ 272 h 454"/>
                <a:gd name="T74" fmla="*/ 23 w 703"/>
                <a:gd name="T75" fmla="*/ 27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3" h="454">
                  <a:moveTo>
                    <a:pt x="23" y="272"/>
                  </a:moveTo>
                  <a:lnTo>
                    <a:pt x="23" y="318"/>
                  </a:lnTo>
                  <a:lnTo>
                    <a:pt x="0" y="363"/>
                  </a:lnTo>
                  <a:lnTo>
                    <a:pt x="45" y="386"/>
                  </a:lnTo>
                  <a:lnTo>
                    <a:pt x="23" y="431"/>
                  </a:lnTo>
                  <a:lnTo>
                    <a:pt x="68" y="454"/>
                  </a:lnTo>
                  <a:lnTo>
                    <a:pt x="113" y="431"/>
                  </a:lnTo>
                  <a:lnTo>
                    <a:pt x="136" y="386"/>
                  </a:lnTo>
                  <a:lnTo>
                    <a:pt x="182" y="318"/>
                  </a:lnTo>
                  <a:lnTo>
                    <a:pt x="204" y="295"/>
                  </a:lnTo>
                  <a:lnTo>
                    <a:pt x="272" y="272"/>
                  </a:lnTo>
                  <a:lnTo>
                    <a:pt x="340" y="272"/>
                  </a:lnTo>
                  <a:lnTo>
                    <a:pt x="408" y="295"/>
                  </a:lnTo>
                  <a:lnTo>
                    <a:pt x="408" y="272"/>
                  </a:lnTo>
                  <a:lnTo>
                    <a:pt x="408" y="249"/>
                  </a:lnTo>
                  <a:lnTo>
                    <a:pt x="454" y="227"/>
                  </a:lnTo>
                  <a:lnTo>
                    <a:pt x="499" y="181"/>
                  </a:lnTo>
                  <a:lnTo>
                    <a:pt x="567" y="227"/>
                  </a:lnTo>
                  <a:lnTo>
                    <a:pt x="590" y="227"/>
                  </a:lnTo>
                  <a:lnTo>
                    <a:pt x="612" y="159"/>
                  </a:lnTo>
                  <a:lnTo>
                    <a:pt x="680" y="159"/>
                  </a:lnTo>
                  <a:lnTo>
                    <a:pt x="703" y="91"/>
                  </a:lnTo>
                  <a:lnTo>
                    <a:pt x="635" y="68"/>
                  </a:lnTo>
                  <a:lnTo>
                    <a:pt x="635" y="23"/>
                  </a:lnTo>
                  <a:lnTo>
                    <a:pt x="680" y="23"/>
                  </a:lnTo>
                  <a:lnTo>
                    <a:pt x="635" y="0"/>
                  </a:lnTo>
                  <a:lnTo>
                    <a:pt x="590" y="23"/>
                  </a:lnTo>
                  <a:lnTo>
                    <a:pt x="522" y="0"/>
                  </a:lnTo>
                  <a:lnTo>
                    <a:pt x="499" y="23"/>
                  </a:lnTo>
                  <a:lnTo>
                    <a:pt x="454" y="23"/>
                  </a:lnTo>
                  <a:lnTo>
                    <a:pt x="476" y="45"/>
                  </a:lnTo>
                  <a:lnTo>
                    <a:pt x="454" y="91"/>
                  </a:lnTo>
                  <a:lnTo>
                    <a:pt x="363" y="113"/>
                  </a:lnTo>
                  <a:lnTo>
                    <a:pt x="272" y="159"/>
                  </a:lnTo>
                  <a:lnTo>
                    <a:pt x="159" y="227"/>
                  </a:lnTo>
                  <a:lnTo>
                    <a:pt x="113" y="249"/>
                  </a:lnTo>
                  <a:lnTo>
                    <a:pt x="91" y="272"/>
                  </a:lnTo>
                  <a:lnTo>
                    <a:pt x="23" y="272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90" name="Freeform 146"/>
            <p:cNvSpPr>
              <a:spLocks/>
            </p:cNvSpPr>
            <p:nvPr/>
          </p:nvSpPr>
          <p:spPr bwMode="auto">
            <a:xfrm>
              <a:off x="516" y="3864"/>
              <a:ext cx="318" cy="227"/>
            </a:xfrm>
            <a:custGeom>
              <a:avLst/>
              <a:gdLst>
                <a:gd name="T0" fmla="*/ 205 w 318"/>
                <a:gd name="T1" fmla="*/ 0 h 227"/>
                <a:gd name="T2" fmla="*/ 159 w 318"/>
                <a:gd name="T3" fmla="*/ 46 h 227"/>
                <a:gd name="T4" fmla="*/ 91 w 318"/>
                <a:gd name="T5" fmla="*/ 114 h 227"/>
                <a:gd name="T6" fmla="*/ 23 w 318"/>
                <a:gd name="T7" fmla="*/ 159 h 227"/>
                <a:gd name="T8" fmla="*/ 0 w 318"/>
                <a:gd name="T9" fmla="*/ 182 h 227"/>
                <a:gd name="T10" fmla="*/ 46 w 318"/>
                <a:gd name="T11" fmla="*/ 227 h 227"/>
                <a:gd name="T12" fmla="*/ 69 w 318"/>
                <a:gd name="T13" fmla="*/ 159 h 227"/>
                <a:gd name="T14" fmla="*/ 114 w 318"/>
                <a:gd name="T15" fmla="*/ 136 h 227"/>
                <a:gd name="T16" fmla="*/ 205 w 318"/>
                <a:gd name="T17" fmla="*/ 68 h 227"/>
                <a:gd name="T18" fmla="*/ 250 w 318"/>
                <a:gd name="T19" fmla="*/ 68 h 227"/>
                <a:gd name="T20" fmla="*/ 318 w 318"/>
                <a:gd name="T21" fmla="*/ 46 h 227"/>
                <a:gd name="T22" fmla="*/ 250 w 318"/>
                <a:gd name="T23" fmla="*/ 46 h 227"/>
                <a:gd name="T24" fmla="*/ 205 w 318"/>
                <a:gd name="T2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227">
                  <a:moveTo>
                    <a:pt x="205" y="0"/>
                  </a:moveTo>
                  <a:lnTo>
                    <a:pt x="159" y="46"/>
                  </a:lnTo>
                  <a:lnTo>
                    <a:pt x="91" y="114"/>
                  </a:lnTo>
                  <a:lnTo>
                    <a:pt x="23" y="159"/>
                  </a:lnTo>
                  <a:lnTo>
                    <a:pt x="0" y="182"/>
                  </a:lnTo>
                  <a:lnTo>
                    <a:pt x="46" y="227"/>
                  </a:lnTo>
                  <a:lnTo>
                    <a:pt x="69" y="159"/>
                  </a:lnTo>
                  <a:lnTo>
                    <a:pt x="114" y="136"/>
                  </a:lnTo>
                  <a:lnTo>
                    <a:pt x="205" y="68"/>
                  </a:lnTo>
                  <a:lnTo>
                    <a:pt x="250" y="68"/>
                  </a:lnTo>
                  <a:lnTo>
                    <a:pt x="318" y="46"/>
                  </a:lnTo>
                  <a:lnTo>
                    <a:pt x="250" y="46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91" name="Freeform 147"/>
            <p:cNvSpPr>
              <a:spLocks/>
            </p:cNvSpPr>
            <p:nvPr/>
          </p:nvSpPr>
          <p:spPr bwMode="auto">
            <a:xfrm>
              <a:off x="879" y="3683"/>
              <a:ext cx="477" cy="249"/>
            </a:xfrm>
            <a:custGeom>
              <a:avLst/>
              <a:gdLst>
                <a:gd name="T0" fmla="*/ 182 w 477"/>
                <a:gd name="T1" fmla="*/ 91 h 249"/>
                <a:gd name="T2" fmla="*/ 159 w 477"/>
                <a:gd name="T3" fmla="*/ 113 h 249"/>
                <a:gd name="T4" fmla="*/ 68 w 477"/>
                <a:gd name="T5" fmla="*/ 159 h 249"/>
                <a:gd name="T6" fmla="*/ 91 w 477"/>
                <a:gd name="T7" fmla="*/ 181 h 249"/>
                <a:gd name="T8" fmla="*/ 46 w 477"/>
                <a:gd name="T9" fmla="*/ 181 h 249"/>
                <a:gd name="T10" fmla="*/ 0 w 477"/>
                <a:gd name="T11" fmla="*/ 227 h 249"/>
                <a:gd name="T12" fmla="*/ 23 w 477"/>
                <a:gd name="T13" fmla="*/ 249 h 249"/>
                <a:gd name="T14" fmla="*/ 46 w 477"/>
                <a:gd name="T15" fmla="*/ 227 h 249"/>
                <a:gd name="T16" fmla="*/ 91 w 477"/>
                <a:gd name="T17" fmla="*/ 227 h 249"/>
                <a:gd name="T18" fmla="*/ 136 w 477"/>
                <a:gd name="T19" fmla="*/ 159 h 249"/>
                <a:gd name="T20" fmla="*/ 182 w 477"/>
                <a:gd name="T21" fmla="*/ 159 h 249"/>
                <a:gd name="T22" fmla="*/ 204 w 477"/>
                <a:gd name="T23" fmla="*/ 113 h 249"/>
                <a:gd name="T24" fmla="*/ 227 w 477"/>
                <a:gd name="T25" fmla="*/ 136 h 249"/>
                <a:gd name="T26" fmla="*/ 318 w 477"/>
                <a:gd name="T27" fmla="*/ 91 h 249"/>
                <a:gd name="T28" fmla="*/ 409 w 477"/>
                <a:gd name="T29" fmla="*/ 68 h 249"/>
                <a:gd name="T30" fmla="*/ 454 w 477"/>
                <a:gd name="T31" fmla="*/ 68 h 249"/>
                <a:gd name="T32" fmla="*/ 454 w 477"/>
                <a:gd name="T33" fmla="*/ 45 h 249"/>
                <a:gd name="T34" fmla="*/ 477 w 477"/>
                <a:gd name="T35" fmla="*/ 23 h 249"/>
                <a:gd name="T36" fmla="*/ 431 w 477"/>
                <a:gd name="T37" fmla="*/ 0 h 249"/>
                <a:gd name="T38" fmla="*/ 386 w 477"/>
                <a:gd name="T39" fmla="*/ 45 h 249"/>
                <a:gd name="T40" fmla="*/ 318 w 477"/>
                <a:gd name="T41" fmla="*/ 68 h 249"/>
                <a:gd name="T42" fmla="*/ 295 w 477"/>
                <a:gd name="T43" fmla="*/ 68 h 249"/>
                <a:gd name="T44" fmla="*/ 273 w 477"/>
                <a:gd name="T45" fmla="*/ 45 h 249"/>
                <a:gd name="T46" fmla="*/ 273 w 477"/>
                <a:gd name="T47" fmla="*/ 0 h 249"/>
                <a:gd name="T48" fmla="*/ 250 w 477"/>
                <a:gd name="T49" fmla="*/ 23 h 249"/>
                <a:gd name="T50" fmla="*/ 250 w 477"/>
                <a:gd name="T51" fmla="*/ 68 h 249"/>
                <a:gd name="T52" fmla="*/ 227 w 477"/>
                <a:gd name="T53" fmla="*/ 68 h 249"/>
                <a:gd name="T54" fmla="*/ 204 w 477"/>
                <a:gd name="T55" fmla="*/ 91 h 249"/>
                <a:gd name="T56" fmla="*/ 182 w 477"/>
                <a:gd name="T57" fmla="*/ 9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7" h="249">
                  <a:moveTo>
                    <a:pt x="182" y="91"/>
                  </a:moveTo>
                  <a:lnTo>
                    <a:pt x="159" y="113"/>
                  </a:lnTo>
                  <a:lnTo>
                    <a:pt x="68" y="159"/>
                  </a:lnTo>
                  <a:lnTo>
                    <a:pt x="91" y="181"/>
                  </a:lnTo>
                  <a:lnTo>
                    <a:pt x="46" y="181"/>
                  </a:lnTo>
                  <a:lnTo>
                    <a:pt x="0" y="227"/>
                  </a:lnTo>
                  <a:lnTo>
                    <a:pt x="23" y="249"/>
                  </a:lnTo>
                  <a:lnTo>
                    <a:pt x="46" y="227"/>
                  </a:lnTo>
                  <a:lnTo>
                    <a:pt x="91" y="227"/>
                  </a:lnTo>
                  <a:lnTo>
                    <a:pt x="136" y="159"/>
                  </a:lnTo>
                  <a:lnTo>
                    <a:pt x="182" y="159"/>
                  </a:lnTo>
                  <a:lnTo>
                    <a:pt x="204" y="113"/>
                  </a:lnTo>
                  <a:lnTo>
                    <a:pt x="227" y="136"/>
                  </a:lnTo>
                  <a:lnTo>
                    <a:pt x="318" y="91"/>
                  </a:lnTo>
                  <a:lnTo>
                    <a:pt x="409" y="68"/>
                  </a:lnTo>
                  <a:lnTo>
                    <a:pt x="454" y="68"/>
                  </a:lnTo>
                  <a:lnTo>
                    <a:pt x="454" y="45"/>
                  </a:lnTo>
                  <a:lnTo>
                    <a:pt x="477" y="23"/>
                  </a:lnTo>
                  <a:lnTo>
                    <a:pt x="431" y="0"/>
                  </a:lnTo>
                  <a:lnTo>
                    <a:pt x="386" y="45"/>
                  </a:lnTo>
                  <a:lnTo>
                    <a:pt x="318" y="68"/>
                  </a:lnTo>
                  <a:lnTo>
                    <a:pt x="295" y="68"/>
                  </a:lnTo>
                  <a:lnTo>
                    <a:pt x="273" y="45"/>
                  </a:lnTo>
                  <a:lnTo>
                    <a:pt x="273" y="0"/>
                  </a:lnTo>
                  <a:lnTo>
                    <a:pt x="250" y="23"/>
                  </a:lnTo>
                  <a:lnTo>
                    <a:pt x="250" y="68"/>
                  </a:lnTo>
                  <a:lnTo>
                    <a:pt x="227" y="68"/>
                  </a:lnTo>
                  <a:lnTo>
                    <a:pt x="204" y="91"/>
                  </a:lnTo>
                  <a:lnTo>
                    <a:pt x="182" y="91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92" name="Freeform 148"/>
            <p:cNvSpPr>
              <a:spLocks/>
            </p:cNvSpPr>
            <p:nvPr/>
          </p:nvSpPr>
          <p:spPr bwMode="auto">
            <a:xfrm>
              <a:off x="5347" y="212"/>
              <a:ext cx="2291" cy="1882"/>
            </a:xfrm>
            <a:custGeom>
              <a:avLst/>
              <a:gdLst>
                <a:gd name="T0" fmla="*/ 114 w 2291"/>
                <a:gd name="T1" fmla="*/ 1588 h 1882"/>
                <a:gd name="T2" fmla="*/ 23 w 2291"/>
                <a:gd name="T3" fmla="*/ 1701 h 1882"/>
                <a:gd name="T4" fmla="*/ 0 w 2291"/>
                <a:gd name="T5" fmla="*/ 1860 h 1882"/>
                <a:gd name="T6" fmla="*/ 114 w 2291"/>
                <a:gd name="T7" fmla="*/ 1814 h 1882"/>
                <a:gd name="T8" fmla="*/ 182 w 2291"/>
                <a:gd name="T9" fmla="*/ 1746 h 1882"/>
                <a:gd name="T10" fmla="*/ 272 w 2291"/>
                <a:gd name="T11" fmla="*/ 1701 h 1882"/>
                <a:gd name="T12" fmla="*/ 386 w 2291"/>
                <a:gd name="T13" fmla="*/ 1814 h 1882"/>
                <a:gd name="T14" fmla="*/ 409 w 2291"/>
                <a:gd name="T15" fmla="*/ 1701 h 1882"/>
                <a:gd name="T16" fmla="*/ 272 w 2291"/>
                <a:gd name="T17" fmla="*/ 1565 h 1882"/>
                <a:gd name="T18" fmla="*/ 182 w 2291"/>
                <a:gd name="T19" fmla="*/ 1452 h 1882"/>
                <a:gd name="T20" fmla="*/ 318 w 2291"/>
                <a:gd name="T21" fmla="*/ 1316 h 1882"/>
                <a:gd name="T22" fmla="*/ 386 w 2291"/>
                <a:gd name="T23" fmla="*/ 1338 h 1882"/>
                <a:gd name="T24" fmla="*/ 409 w 2291"/>
                <a:gd name="T25" fmla="*/ 1384 h 1882"/>
                <a:gd name="T26" fmla="*/ 454 w 2291"/>
                <a:gd name="T27" fmla="*/ 1474 h 1882"/>
                <a:gd name="T28" fmla="*/ 567 w 2291"/>
                <a:gd name="T29" fmla="*/ 1452 h 1882"/>
                <a:gd name="T30" fmla="*/ 794 w 2291"/>
                <a:gd name="T31" fmla="*/ 1429 h 1882"/>
                <a:gd name="T32" fmla="*/ 907 w 2291"/>
                <a:gd name="T33" fmla="*/ 1542 h 1882"/>
                <a:gd name="T34" fmla="*/ 1089 w 2291"/>
                <a:gd name="T35" fmla="*/ 1746 h 1882"/>
                <a:gd name="T36" fmla="*/ 1225 w 2291"/>
                <a:gd name="T37" fmla="*/ 1882 h 1882"/>
                <a:gd name="T38" fmla="*/ 1270 w 2291"/>
                <a:gd name="T39" fmla="*/ 1724 h 1882"/>
                <a:gd name="T40" fmla="*/ 1679 w 2291"/>
                <a:gd name="T41" fmla="*/ 1474 h 1882"/>
                <a:gd name="T42" fmla="*/ 1792 w 2291"/>
                <a:gd name="T43" fmla="*/ 1520 h 1882"/>
                <a:gd name="T44" fmla="*/ 1928 w 2291"/>
                <a:gd name="T45" fmla="*/ 1497 h 1882"/>
                <a:gd name="T46" fmla="*/ 1996 w 2291"/>
                <a:gd name="T47" fmla="*/ 1542 h 1882"/>
                <a:gd name="T48" fmla="*/ 2223 w 2291"/>
                <a:gd name="T49" fmla="*/ 1497 h 1882"/>
                <a:gd name="T50" fmla="*/ 2178 w 2291"/>
                <a:gd name="T51" fmla="*/ 1452 h 1882"/>
                <a:gd name="T52" fmla="*/ 2155 w 2291"/>
                <a:gd name="T53" fmla="*/ 1361 h 1882"/>
                <a:gd name="T54" fmla="*/ 2132 w 2291"/>
                <a:gd name="T55" fmla="*/ 1247 h 1882"/>
                <a:gd name="T56" fmla="*/ 2246 w 2291"/>
                <a:gd name="T57" fmla="*/ 1021 h 1882"/>
                <a:gd name="T58" fmla="*/ 2291 w 2291"/>
                <a:gd name="T59" fmla="*/ 953 h 1882"/>
                <a:gd name="T60" fmla="*/ 2223 w 2291"/>
                <a:gd name="T61" fmla="*/ 975 h 1882"/>
                <a:gd name="T62" fmla="*/ 2064 w 2291"/>
                <a:gd name="T63" fmla="*/ 1066 h 1882"/>
                <a:gd name="T64" fmla="*/ 1883 w 2291"/>
                <a:gd name="T65" fmla="*/ 1021 h 1882"/>
                <a:gd name="T66" fmla="*/ 1815 w 2291"/>
                <a:gd name="T67" fmla="*/ 975 h 1882"/>
                <a:gd name="T68" fmla="*/ 1837 w 2291"/>
                <a:gd name="T69" fmla="*/ 907 h 1882"/>
                <a:gd name="T70" fmla="*/ 1747 w 2291"/>
                <a:gd name="T71" fmla="*/ 907 h 1882"/>
                <a:gd name="T72" fmla="*/ 1679 w 2291"/>
                <a:gd name="T73" fmla="*/ 885 h 1882"/>
                <a:gd name="T74" fmla="*/ 1588 w 2291"/>
                <a:gd name="T75" fmla="*/ 726 h 1882"/>
                <a:gd name="T76" fmla="*/ 1361 w 2291"/>
                <a:gd name="T77" fmla="*/ 363 h 1882"/>
                <a:gd name="T78" fmla="*/ 1270 w 2291"/>
                <a:gd name="T79" fmla="*/ 113 h 1882"/>
                <a:gd name="T80" fmla="*/ 1180 w 2291"/>
                <a:gd name="T81" fmla="*/ 45 h 1882"/>
                <a:gd name="T82" fmla="*/ 1044 w 2291"/>
                <a:gd name="T83" fmla="*/ 113 h 1882"/>
                <a:gd name="T84" fmla="*/ 1044 w 2291"/>
                <a:gd name="T85" fmla="*/ 476 h 1882"/>
                <a:gd name="T86" fmla="*/ 930 w 2291"/>
                <a:gd name="T87" fmla="*/ 726 h 1882"/>
                <a:gd name="T88" fmla="*/ 794 w 2291"/>
                <a:gd name="T89" fmla="*/ 817 h 1882"/>
                <a:gd name="T90" fmla="*/ 771 w 2291"/>
                <a:gd name="T91" fmla="*/ 907 h 1882"/>
                <a:gd name="T92" fmla="*/ 771 w 2291"/>
                <a:gd name="T93" fmla="*/ 1021 h 1882"/>
                <a:gd name="T94" fmla="*/ 635 w 2291"/>
                <a:gd name="T95" fmla="*/ 1134 h 1882"/>
                <a:gd name="T96" fmla="*/ 567 w 2291"/>
                <a:gd name="T97" fmla="*/ 1043 h 1882"/>
                <a:gd name="T98" fmla="*/ 409 w 2291"/>
                <a:gd name="T99" fmla="*/ 953 h 1882"/>
                <a:gd name="T100" fmla="*/ 340 w 2291"/>
                <a:gd name="T101" fmla="*/ 998 h 1882"/>
                <a:gd name="T102" fmla="*/ 386 w 2291"/>
                <a:gd name="T103" fmla="*/ 1134 h 1882"/>
                <a:gd name="T104" fmla="*/ 272 w 2291"/>
                <a:gd name="T105" fmla="*/ 1225 h 1882"/>
                <a:gd name="T106" fmla="*/ 204 w 2291"/>
                <a:gd name="T107" fmla="*/ 1225 h 1882"/>
                <a:gd name="T108" fmla="*/ 91 w 2291"/>
                <a:gd name="T109" fmla="*/ 1225 h 1882"/>
                <a:gd name="T110" fmla="*/ 68 w 2291"/>
                <a:gd name="T111" fmla="*/ 1316 h 1882"/>
                <a:gd name="T112" fmla="*/ 23 w 2291"/>
                <a:gd name="T113" fmla="*/ 1429 h 1882"/>
                <a:gd name="T114" fmla="*/ 46 w 2291"/>
                <a:gd name="T115" fmla="*/ 1497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1" h="1882">
                  <a:moveTo>
                    <a:pt x="68" y="1497"/>
                  </a:moveTo>
                  <a:lnTo>
                    <a:pt x="114" y="1588"/>
                  </a:lnTo>
                  <a:lnTo>
                    <a:pt x="91" y="1656"/>
                  </a:lnTo>
                  <a:lnTo>
                    <a:pt x="23" y="1701"/>
                  </a:lnTo>
                  <a:lnTo>
                    <a:pt x="0" y="1769"/>
                  </a:lnTo>
                  <a:lnTo>
                    <a:pt x="0" y="1860"/>
                  </a:lnTo>
                  <a:lnTo>
                    <a:pt x="46" y="1882"/>
                  </a:lnTo>
                  <a:lnTo>
                    <a:pt x="114" y="1814"/>
                  </a:lnTo>
                  <a:lnTo>
                    <a:pt x="159" y="1814"/>
                  </a:lnTo>
                  <a:lnTo>
                    <a:pt x="182" y="1746"/>
                  </a:lnTo>
                  <a:lnTo>
                    <a:pt x="227" y="1746"/>
                  </a:lnTo>
                  <a:lnTo>
                    <a:pt x="272" y="1701"/>
                  </a:lnTo>
                  <a:lnTo>
                    <a:pt x="318" y="1746"/>
                  </a:lnTo>
                  <a:lnTo>
                    <a:pt x="386" y="1814"/>
                  </a:lnTo>
                  <a:lnTo>
                    <a:pt x="454" y="1769"/>
                  </a:lnTo>
                  <a:lnTo>
                    <a:pt x="409" y="1701"/>
                  </a:lnTo>
                  <a:lnTo>
                    <a:pt x="340" y="1565"/>
                  </a:lnTo>
                  <a:lnTo>
                    <a:pt x="272" y="1565"/>
                  </a:lnTo>
                  <a:lnTo>
                    <a:pt x="227" y="1497"/>
                  </a:lnTo>
                  <a:lnTo>
                    <a:pt x="182" y="1452"/>
                  </a:lnTo>
                  <a:lnTo>
                    <a:pt x="250" y="1361"/>
                  </a:lnTo>
                  <a:lnTo>
                    <a:pt x="318" y="1316"/>
                  </a:lnTo>
                  <a:lnTo>
                    <a:pt x="340" y="1338"/>
                  </a:lnTo>
                  <a:lnTo>
                    <a:pt x="386" y="1338"/>
                  </a:lnTo>
                  <a:lnTo>
                    <a:pt x="431" y="1361"/>
                  </a:lnTo>
                  <a:lnTo>
                    <a:pt x="409" y="1384"/>
                  </a:lnTo>
                  <a:lnTo>
                    <a:pt x="454" y="1429"/>
                  </a:lnTo>
                  <a:lnTo>
                    <a:pt x="454" y="1474"/>
                  </a:lnTo>
                  <a:lnTo>
                    <a:pt x="477" y="1520"/>
                  </a:lnTo>
                  <a:lnTo>
                    <a:pt x="567" y="1452"/>
                  </a:lnTo>
                  <a:lnTo>
                    <a:pt x="681" y="1406"/>
                  </a:lnTo>
                  <a:lnTo>
                    <a:pt x="794" y="1429"/>
                  </a:lnTo>
                  <a:lnTo>
                    <a:pt x="862" y="1520"/>
                  </a:lnTo>
                  <a:lnTo>
                    <a:pt x="907" y="1542"/>
                  </a:lnTo>
                  <a:lnTo>
                    <a:pt x="975" y="1656"/>
                  </a:lnTo>
                  <a:lnTo>
                    <a:pt x="1089" y="1746"/>
                  </a:lnTo>
                  <a:lnTo>
                    <a:pt x="1202" y="1814"/>
                  </a:lnTo>
                  <a:lnTo>
                    <a:pt x="1225" y="1882"/>
                  </a:lnTo>
                  <a:lnTo>
                    <a:pt x="1293" y="1769"/>
                  </a:lnTo>
                  <a:lnTo>
                    <a:pt x="1270" y="1724"/>
                  </a:lnTo>
                  <a:lnTo>
                    <a:pt x="1452" y="1588"/>
                  </a:lnTo>
                  <a:lnTo>
                    <a:pt x="1679" y="1474"/>
                  </a:lnTo>
                  <a:lnTo>
                    <a:pt x="1769" y="1474"/>
                  </a:lnTo>
                  <a:lnTo>
                    <a:pt x="1792" y="1520"/>
                  </a:lnTo>
                  <a:lnTo>
                    <a:pt x="1905" y="1542"/>
                  </a:lnTo>
                  <a:lnTo>
                    <a:pt x="1928" y="1497"/>
                  </a:lnTo>
                  <a:lnTo>
                    <a:pt x="1996" y="1497"/>
                  </a:lnTo>
                  <a:lnTo>
                    <a:pt x="1996" y="1542"/>
                  </a:lnTo>
                  <a:lnTo>
                    <a:pt x="2087" y="1474"/>
                  </a:lnTo>
                  <a:lnTo>
                    <a:pt x="2223" y="1497"/>
                  </a:lnTo>
                  <a:lnTo>
                    <a:pt x="2246" y="1452"/>
                  </a:lnTo>
                  <a:lnTo>
                    <a:pt x="2178" y="1452"/>
                  </a:lnTo>
                  <a:lnTo>
                    <a:pt x="2109" y="1384"/>
                  </a:lnTo>
                  <a:lnTo>
                    <a:pt x="2155" y="1361"/>
                  </a:lnTo>
                  <a:lnTo>
                    <a:pt x="2178" y="1247"/>
                  </a:lnTo>
                  <a:lnTo>
                    <a:pt x="2132" y="1247"/>
                  </a:lnTo>
                  <a:lnTo>
                    <a:pt x="2132" y="1157"/>
                  </a:lnTo>
                  <a:lnTo>
                    <a:pt x="2246" y="1021"/>
                  </a:lnTo>
                  <a:lnTo>
                    <a:pt x="2246" y="998"/>
                  </a:lnTo>
                  <a:lnTo>
                    <a:pt x="2291" y="953"/>
                  </a:lnTo>
                  <a:lnTo>
                    <a:pt x="2291" y="907"/>
                  </a:lnTo>
                  <a:lnTo>
                    <a:pt x="2223" y="975"/>
                  </a:lnTo>
                  <a:lnTo>
                    <a:pt x="2155" y="998"/>
                  </a:lnTo>
                  <a:lnTo>
                    <a:pt x="2064" y="1066"/>
                  </a:lnTo>
                  <a:lnTo>
                    <a:pt x="1996" y="1066"/>
                  </a:lnTo>
                  <a:lnTo>
                    <a:pt x="1883" y="1021"/>
                  </a:lnTo>
                  <a:lnTo>
                    <a:pt x="1860" y="953"/>
                  </a:lnTo>
                  <a:lnTo>
                    <a:pt x="1815" y="975"/>
                  </a:lnTo>
                  <a:lnTo>
                    <a:pt x="1792" y="953"/>
                  </a:lnTo>
                  <a:lnTo>
                    <a:pt x="1837" y="907"/>
                  </a:lnTo>
                  <a:lnTo>
                    <a:pt x="1769" y="885"/>
                  </a:lnTo>
                  <a:lnTo>
                    <a:pt x="1747" y="907"/>
                  </a:lnTo>
                  <a:lnTo>
                    <a:pt x="1701" y="885"/>
                  </a:lnTo>
                  <a:lnTo>
                    <a:pt x="1679" y="885"/>
                  </a:lnTo>
                  <a:lnTo>
                    <a:pt x="1679" y="817"/>
                  </a:lnTo>
                  <a:lnTo>
                    <a:pt x="1588" y="726"/>
                  </a:lnTo>
                  <a:lnTo>
                    <a:pt x="1474" y="590"/>
                  </a:lnTo>
                  <a:lnTo>
                    <a:pt x="1361" y="363"/>
                  </a:lnTo>
                  <a:lnTo>
                    <a:pt x="1361" y="295"/>
                  </a:lnTo>
                  <a:lnTo>
                    <a:pt x="1270" y="113"/>
                  </a:lnTo>
                  <a:lnTo>
                    <a:pt x="1225" y="0"/>
                  </a:lnTo>
                  <a:lnTo>
                    <a:pt x="1180" y="45"/>
                  </a:lnTo>
                  <a:lnTo>
                    <a:pt x="1112" y="45"/>
                  </a:lnTo>
                  <a:lnTo>
                    <a:pt x="1044" y="113"/>
                  </a:lnTo>
                  <a:lnTo>
                    <a:pt x="1066" y="272"/>
                  </a:lnTo>
                  <a:lnTo>
                    <a:pt x="1044" y="476"/>
                  </a:lnTo>
                  <a:lnTo>
                    <a:pt x="953" y="590"/>
                  </a:lnTo>
                  <a:lnTo>
                    <a:pt x="930" y="726"/>
                  </a:lnTo>
                  <a:lnTo>
                    <a:pt x="885" y="794"/>
                  </a:lnTo>
                  <a:lnTo>
                    <a:pt x="794" y="817"/>
                  </a:lnTo>
                  <a:lnTo>
                    <a:pt x="771" y="862"/>
                  </a:lnTo>
                  <a:lnTo>
                    <a:pt x="771" y="907"/>
                  </a:lnTo>
                  <a:lnTo>
                    <a:pt x="749" y="953"/>
                  </a:lnTo>
                  <a:lnTo>
                    <a:pt x="771" y="1021"/>
                  </a:lnTo>
                  <a:lnTo>
                    <a:pt x="749" y="1066"/>
                  </a:lnTo>
                  <a:lnTo>
                    <a:pt x="635" y="1134"/>
                  </a:lnTo>
                  <a:lnTo>
                    <a:pt x="567" y="1089"/>
                  </a:lnTo>
                  <a:lnTo>
                    <a:pt x="567" y="1043"/>
                  </a:lnTo>
                  <a:lnTo>
                    <a:pt x="522" y="1066"/>
                  </a:lnTo>
                  <a:lnTo>
                    <a:pt x="409" y="953"/>
                  </a:lnTo>
                  <a:lnTo>
                    <a:pt x="363" y="953"/>
                  </a:lnTo>
                  <a:lnTo>
                    <a:pt x="340" y="998"/>
                  </a:lnTo>
                  <a:lnTo>
                    <a:pt x="386" y="1066"/>
                  </a:lnTo>
                  <a:lnTo>
                    <a:pt x="386" y="1134"/>
                  </a:lnTo>
                  <a:lnTo>
                    <a:pt x="318" y="1157"/>
                  </a:lnTo>
                  <a:lnTo>
                    <a:pt x="272" y="1225"/>
                  </a:lnTo>
                  <a:lnTo>
                    <a:pt x="250" y="1202"/>
                  </a:lnTo>
                  <a:lnTo>
                    <a:pt x="204" y="1225"/>
                  </a:lnTo>
                  <a:lnTo>
                    <a:pt x="136" y="1247"/>
                  </a:lnTo>
                  <a:lnTo>
                    <a:pt x="91" y="1225"/>
                  </a:lnTo>
                  <a:lnTo>
                    <a:pt x="68" y="1270"/>
                  </a:lnTo>
                  <a:lnTo>
                    <a:pt x="68" y="1316"/>
                  </a:lnTo>
                  <a:lnTo>
                    <a:pt x="23" y="1384"/>
                  </a:lnTo>
                  <a:lnTo>
                    <a:pt x="23" y="1429"/>
                  </a:lnTo>
                  <a:lnTo>
                    <a:pt x="46" y="1452"/>
                  </a:lnTo>
                  <a:lnTo>
                    <a:pt x="46" y="1497"/>
                  </a:lnTo>
                  <a:lnTo>
                    <a:pt x="68" y="1497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93" name="Freeform 149"/>
            <p:cNvSpPr>
              <a:spLocks/>
            </p:cNvSpPr>
            <p:nvPr/>
          </p:nvSpPr>
          <p:spPr bwMode="auto">
            <a:xfrm>
              <a:off x="4168" y="4022"/>
              <a:ext cx="431" cy="431"/>
            </a:xfrm>
            <a:custGeom>
              <a:avLst/>
              <a:gdLst>
                <a:gd name="T0" fmla="*/ 431 w 431"/>
                <a:gd name="T1" fmla="*/ 409 h 431"/>
                <a:gd name="T2" fmla="*/ 408 w 431"/>
                <a:gd name="T3" fmla="*/ 363 h 431"/>
                <a:gd name="T4" fmla="*/ 340 w 431"/>
                <a:gd name="T5" fmla="*/ 340 h 431"/>
                <a:gd name="T6" fmla="*/ 340 w 431"/>
                <a:gd name="T7" fmla="*/ 318 h 431"/>
                <a:gd name="T8" fmla="*/ 408 w 431"/>
                <a:gd name="T9" fmla="*/ 227 h 431"/>
                <a:gd name="T10" fmla="*/ 363 w 431"/>
                <a:gd name="T11" fmla="*/ 182 h 431"/>
                <a:gd name="T12" fmla="*/ 363 w 431"/>
                <a:gd name="T13" fmla="*/ 159 h 431"/>
                <a:gd name="T14" fmla="*/ 408 w 431"/>
                <a:gd name="T15" fmla="*/ 136 h 431"/>
                <a:gd name="T16" fmla="*/ 408 w 431"/>
                <a:gd name="T17" fmla="*/ 91 h 431"/>
                <a:gd name="T18" fmla="*/ 385 w 431"/>
                <a:gd name="T19" fmla="*/ 68 h 431"/>
                <a:gd name="T20" fmla="*/ 340 w 431"/>
                <a:gd name="T21" fmla="*/ 68 h 431"/>
                <a:gd name="T22" fmla="*/ 317 w 431"/>
                <a:gd name="T23" fmla="*/ 0 h 431"/>
                <a:gd name="T24" fmla="*/ 272 w 431"/>
                <a:gd name="T25" fmla="*/ 0 h 431"/>
                <a:gd name="T26" fmla="*/ 272 w 431"/>
                <a:gd name="T27" fmla="*/ 46 h 431"/>
                <a:gd name="T28" fmla="*/ 159 w 431"/>
                <a:gd name="T29" fmla="*/ 91 h 431"/>
                <a:gd name="T30" fmla="*/ 68 w 431"/>
                <a:gd name="T31" fmla="*/ 91 h 431"/>
                <a:gd name="T32" fmla="*/ 0 w 431"/>
                <a:gd name="T33" fmla="*/ 159 h 431"/>
                <a:gd name="T34" fmla="*/ 0 w 431"/>
                <a:gd name="T35" fmla="*/ 182 h 431"/>
                <a:gd name="T36" fmla="*/ 45 w 431"/>
                <a:gd name="T37" fmla="*/ 227 h 431"/>
                <a:gd name="T38" fmla="*/ 91 w 431"/>
                <a:gd name="T39" fmla="*/ 227 h 431"/>
                <a:gd name="T40" fmla="*/ 91 w 431"/>
                <a:gd name="T41" fmla="*/ 272 h 431"/>
                <a:gd name="T42" fmla="*/ 45 w 431"/>
                <a:gd name="T43" fmla="*/ 295 h 431"/>
                <a:gd name="T44" fmla="*/ 68 w 431"/>
                <a:gd name="T45" fmla="*/ 318 h 431"/>
                <a:gd name="T46" fmla="*/ 45 w 431"/>
                <a:gd name="T47" fmla="*/ 363 h 431"/>
                <a:gd name="T48" fmla="*/ 68 w 431"/>
                <a:gd name="T49" fmla="*/ 409 h 431"/>
                <a:gd name="T50" fmla="*/ 68 w 431"/>
                <a:gd name="T51" fmla="*/ 431 h 431"/>
                <a:gd name="T52" fmla="*/ 113 w 431"/>
                <a:gd name="T53" fmla="*/ 409 h 431"/>
                <a:gd name="T54" fmla="*/ 204 w 431"/>
                <a:gd name="T55" fmla="*/ 386 h 431"/>
                <a:gd name="T56" fmla="*/ 249 w 431"/>
                <a:gd name="T57" fmla="*/ 340 h 431"/>
                <a:gd name="T58" fmla="*/ 363 w 431"/>
                <a:gd name="T59" fmla="*/ 409 h 431"/>
                <a:gd name="T60" fmla="*/ 431 w 431"/>
                <a:gd name="T61" fmla="*/ 40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1" h="431">
                  <a:moveTo>
                    <a:pt x="431" y="409"/>
                  </a:moveTo>
                  <a:lnTo>
                    <a:pt x="408" y="363"/>
                  </a:lnTo>
                  <a:lnTo>
                    <a:pt x="340" y="340"/>
                  </a:lnTo>
                  <a:lnTo>
                    <a:pt x="340" y="318"/>
                  </a:lnTo>
                  <a:lnTo>
                    <a:pt x="408" y="227"/>
                  </a:lnTo>
                  <a:lnTo>
                    <a:pt x="363" y="182"/>
                  </a:lnTo>
                  <a:lnTo>
                    <a:pt x="363" y="159"/>
                  </a:lnTo>
                  <a:lnTo>
                    <a:pt x="408" y="136"/>
                  </a:lnTo>
                  <a:lnTo>
                    <a:pt x="408" y="91"/>
                  </a:lnTo>
                  <a:lnTo>
                    <a:pt x="385" y="68"/>
                  </a:lnTo>
                  <a:lnTo>
                    <a:pt x="340" y="68"/>
                  </a:lnTo>
                  <a:lnTo>
                    <a:pt x="317" y="0"/>
                  </a:lnTo>
                  <a:lnTo>
                    <a:pt x="272" y="0"/>
                  </a:lnTo>
                  <a:lnTo>
                    <a:pt x="272" y="46"/>
                  </a:lnTo>
                  <a:lnTo>
                    <a:pt x="159" y="91"/>
                  </a:lnTo>
                  <a:lnTo>
                    <a:pt x="68" y="91"/>
                  </a:lnTo>
                  <a:lnTo>
                    <a:pt x="0" y="159"/>
                  </a:lnTo>
                  <a:lnTo>
                    <a:pt x="0" y="182"/>
                  </a:lnTo>
                  <a:lnTo>
                    <a:pt x="45" y="227"/>
                  </a:lnTo>
                  <a:lnTo>
                    <a:pt x="91" y="227"/>
                  </a:lnTo>
                  <a:lnTo>
                    <a:pt x="91" y="272"/>
                  </a:lnTo>
                  <a:lnTo>
                    <a:pt x="45" y="295"/>
                  </a:lnTo>
                  <a:lnTo>
                    <a:pt x="68" y="318"/>
                  </a:lnTo>
                  <a:lnTo>
                    <a:pt x="45" y="363"/>
                  </a:lnTo>
                  <a:lnTo>
                    <a:pt x="68" y="409"/>
                  </a:lnTo>
                  <a:lnTo>
                    <a:pt x="68" y="431"/>
                  </a:lnTo>
                  <a:lnTo>
                    <a:pt x="113" y="409"/>
                  </a:lnTo>
                  <a:lnTo>
                    <a:pt x="204" y="386"/>
                  </a:lnTo>
                  <a:lnTo>
                    <a:pt x="249" y="340"/>
                  </a:lnTo>
                  <a:lnTo>
                    <a:pt x="363" y="409"/>
                  </a:lnTo>
                  <a:lnTo>
                    <a:pt x="431" y="409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94" name="Freeform 150"/>
            <p:cNvSpPr>
              <a:spLocks/>
            </p:cNvSpPr>
            <p:nvPr/>
          </p:nvSpPr>
          <p:spPr bwMode="auto">
            <a:xfrm>
              <a:off x="4508" y="4476"/>
              <a:ext cx="476" cy="567"/>
            </a:xfrm>
            <a:custGeom>
              <a:avLst/>
              <a:gdLst>
                <a:gd name="T0" fmla="*/ 91 w 476"/>
                <a:gd name="T1" fmla="*/ 0 h 567"/>
                <a:gd name="T2" fmla="*/ 227 w 476"/>
                <a:gd name="T3" fmla="*/ 159 h 567"/>
                <a:gd name="T4" fmla="*/ 386 w 476"/>
                <a:gd name="T5" fmla="*/ 159 h 567"/>
                <a:gd name="T6" fmla="*/ 431 w 476"/>
                <a:gd name="T7" fmla="*/ 249 h 567"/>
                <a:gd name="T8" fmla="*/ 476 w 476"/>
                <a:gd name="T9" fmla="*/ 295 h 567"/>
                <a:gd name="T10" fmla="*/ 408 w 476"/>
                <a:gd name="T11" fmla="*/ 295 h 567"/>
                <a:gd name="T12" fmla="*/ 386 w 476"/>
                <a:gd name="T13" fmla="*/ 272 h 567"/>
                <a:gd name="T14" fmla="*/ 295 w 476"/>
                <a:gd name="T15" fmla="*/ 317 h 567"/>
                <a:gd name="T16" fmla="*/ 250 w 476"/>
                <a:gd name="T17" fmla="*/ 385 h 567"/>
                <a:gd name="T18" fmla="*/ 250 w 476"/>
                <a:gd name="T19" fmla="*/ 431 h 567"/>
                <a:gd name="T20" fmla="*/ 227 w 476"/>
                <a:gd name="T21" fmla="*/ 476 h 567"/>
                <a:gd name="T22" fmla="*/ 159 w 476"/>
                <a:gd name="T23" fmla="*/ 499 h 567"/>
                <a:gd name="T24" fmla="*/ 136 w 476"/>
                <a:gd name="T25" fmla="*/ 476 h 567"/>
                <a:gd name="T26" fmla="*/ 91 w 476"/>
                <a:gd name="T27" fmla="*/ 499 h 567"/>
                <a:gd name="T28" fmla="*/ 68 w 476"/>
                <a:gd name="T29" fmla="*/ 521 h 567"/>
                <a:gd name="T30" fmla="*/ 23 w 476"/>
                <a:gd name="T31" fmla="*/ 567 h 567"/>
                <a:gd name="T32" fmla="*/ 0 w 476"/>
                <a:gd name="T33" fmla="*/ 521 h 567"/>
                <a:gd name="T34" fmla="*/ 23 w 476"/>
                <a:gd name="T35" fmla="*/ 521 h 567"/>
                <a:gd name="T36" fmla="*/ 23 w 476"/>
                <a:gd name="T37" fmla="*/ 499 h 567"/>
                <a:gd name="T38" fmla="*/ 45 w 476"/>
                <a:gd name="T39" fmla="*/ 453 h 567"/>
                <a:gd name="T40" fmla="*/ 45 w 476"/>
                <a:gd name="T41" fmla="*/ 431 h 567"/>
                <a:gd name="T42" fmla="*/ 68 w 476"/>
                <a:gd name="T43" fmla="*/ 408 h 567"/>
                <a:gd name="T44" fmla="*/ 68 w 476"/>
                <a:gd name="T45" fmla="*/ 385 h 567"/>
                <a:gd name="T46" fmla="*/ 45 w 476"/>
                <a:gd name="T47" fmla="*/ 385 h 567"/>
                <a:gd name="T48" fmla="*/ 68 w 476"/>
                <a:gd name="T49" fmla="*/ 363 h 567"/>
                <a:gd name="T50" fmla="*/ 91 w 476"/>
                <a:gd name="T51" fmla="*/ 363 h 567"/>
                <a:gd name="T52" fmla="*/ 91 w 476"/>
                <a:gd name="T53" fmla="*/ 340 h 567"/>
                <a:gd name="T54" fmla="*/ 136 w 476"/>
                <a:gd name="T55" fmla="*/ 317 h 567"/>
                <a:gd name="T56" fmla="*/ 182 w 476"/>
                <a:gd name="T57" fmla="*/ 295 h 567"/>
                <a:gd name="T58" fmla="*/ 182 w 476"/>
                <a:gd name="T59" fmla="*/ 272 h 567"/>
                <a:gd name="T60" fmla="*/ 182 w 476"/>
                <a:gd name="T61" fmla="*/ 249 h 567"/>
                <a:gd name="T62" fmla="*/ 136 w 476"/>
                <a:gd name="T63" fmla="*/ 204 h 567"/>
                <a:gd name="T64" fmla="*/ 114 w 476"/>
                <a:gd name="T65" fmla="*/ 227 h 567"/>
                <a:gd name="T66" fmla="*/ 91 w 476"/>
                <a:gd name="T67" fmla="*/ 227 h 567"/>
                <a:gd name="T68" fmla="*/ 136 w 476"/>
                <a:gd name="T69" fmla="*/ 181 h 567"/>
                <a:gd name="T70" fmla="*/ 136 w 476"/>
                <a:gd name="T71" fmla="*/ 136 h 567"/>
                <a:gd name="T72" fmla="*/ 114 w 476"/>
                <a:gd name="T73" fmla="*/ 68 h 567"/>
                <a:gd name="T74" fmla="*/ 91 w 476"/>
                <a:gd name="T7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6" h="567">
                  <a:moveTo>
                    <a:pt x="91" y="0"/>
                  </a:moveTo>
                  <a:lnTo>
                    <a:pt x="227" y="159"/>
                  </a:lnTo>
                  <a:lnTo>
                    <a:pt x="386" y="159"/>
                  </a:lnTo>
                  <a:lnTo>
                    <a:pt x="431" y="249"/>
                  </a:lnTo>
                  <a:lnTo>
                    <a:pt x="476" y="295"/>
                  </a:lnTo>
                  <a:lnTo>
                    <a:pt x="408" y="295"/>
                  </a:lnTo>
                  <a:lnTo>
                    <a:pt x="386" y="272"/>
                  </a:lnTo>
                  <a:lnTo>
                    <a:pt x="295" y="317"/>
                  </a:lnTo>
                  <a:lnTo>
                    <a:pt x="250" y="385"/>
                  </a:lnTo>
                  <a:lnTo>
                    <a:pt x="250" y="431"/>
                  </a:lnTo>
                  <a:lnTo>
                    <a:pt x="227" y="476"/>
                  </a:lnTo>
                  <a:lnTo>
                    <a:pt x="159" y="499"/>
                  </a:lnTo>
                  <a:lnTo>
                    <a:pt x="136" y="476"/>
                  </a:lnTo>
                  <a:lnTo>
                    <a:pt x="91" y="499"/>
                  </a:lnTo>
                  <a:lnTo>
                    <a:pt x="68" y="521"/>
                  </a:lnTo>
                  <a:lnTo>
                    <a:pt x="23" y="567"/>
                  </a:lnTo>
                  <a:lnTo>
                    <a:pt x="0" y="521"/>
                  </a:lnTo>
                  <a:lnTo>
                    <a:pt x="23" y="521"/>
                  </a:lnTo>
                  <a:lnTo>
                    <a:pt x="23" y="499"/>
                  </a:lnTo>
                  <a:lnTo>
                    <a:pt x="45" y="453"/>
                  </a:lnTo>
                  <a:lnTo>
                    <a:pt x="45" y="431"/>
                  </a:lnTo>
                  <a:lnTo>
                    <a:pt x="68" y="408"/>
                  </a:lnTo>
                  <a:lnTo>
                    <a:pt x="68" y="385"/>
                  </a:lnTo>
                  <a:lnTo>
                    <a:pt x="45" y="385"/>
                  </a:lnTo>
                  <a:lnTo>
                    <a:pt x="68" y="363"/>
                  </a:lnTo>
                  <a:lnTo>
                    <a:pt x="91" y="363"/>
                  </a:lnTo>
                  <a:lnTo>
                    <a:pt x="91" y="340"/>
                  </a:lnTo>
                  <a:lnTo>
                    <a:pt x="136" y="317"/>
                  </a:lnTo>
                  <a:lnTo>
                    <a:pt x="182" y="295"/>
                  </a:lnTo>
                  <a:lnTo>
                    <a:pt x="182" y="272"/>
                  </a:lnTo>
                  <a:lnTo>
                    <a:pt x="182" y="249"/>
                  </a:lnTo>
                  <a:lnTo>
                    <a:pt x="136" y="204"/>
                  </a:lnTo>
                  <a:lnTo>
                    <a:pt x="114" y="227"/>
                  </a:lnTo>
                  <a:lnTo>
                    <a:pt x="91" y="227"/>
                  </a:lnTo>
                  <a:lnTo>
                    <a:pt x="136" y="181"/>
                  </a:lnTo>
                  <a:lnTo>
                    <a:pt x="136" y="136"/>
                  </a:lnTo>
                  <a:lnTo>
                    <a:pt x="114" y="68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95" name="Freeform 151"/>
            <p:cNvSpPr>
              <a:spLocks/>
            </p:cNvSpPr>
            <p:nvPr/>
          </p:nvSpPr>
          <p:spPr bwMode="auto">
            <a:xfrm>
              <a:off x="4236" y="4362"/>
              <a:ext cx="408" cy="295"/>
            </a:xfrm>
            <a:custGeom>
              <a:avLst/>
              <a:gdLst>
                <a:gd name="T0" fmla="*/ 0 w 408"/>
                <a:gd name="T1" fmla="*/ 91 h 295"/>
                <a:gd name="T2" fmla="*/ 0 w 408"/>
                <a:gd name="T3" fmla="*/ 137 h 295"/>
                <a:gd name="T4" fmla="*/ 68 w 408"/>
                <a:gd name="T5" fmla="*/ 182 h 295"/>
                <a:gd name="T6" fmla="*/ 91 w 408"/>
                <a:gd name="T7" fmla="*/ 159 h 295"/>
                <a:gd name="T8" fmla="*/ 159 w 408"/>
                <a:gd name="T9" fmla="*/ 205 h 295"/>
                <a:gd name="T10" fmla="*/ 227 w 408"/>
                <a:gd name="T11" fmla="*/ 205 h 295"/>
                <a:gd name="T12" fmla="*/ 295 w 408"/>
                <a:gd name="T13" fmla="*/ 250 h 295"/>
                <a:gd name="T14" fmla="*/ 363 w 408"/>
                <a:gd name="T15" fmla="*/ 250 h 295"/>
                <a:gd name="T16" fmla="*/ 386 w 408"/>
                <a:gd name="T17" fmla="*/ 273 h 295"/>
                <a:gd name="T18" fmla="*/ 408 w 408"/>
                <a:gd name="T19" fmla="*/ 295 h 295"/>
                <a:gd name="T20" fmla="*/ 408 w 408"/>
                <a:gd name="T21" fmla="*/ 250 h 295"/>
                <a:gd name="T22" fmla="*/ 363 w 408"/>
                <a:gd name="T23" fmla="*/ 114 h 295"/>
                <a:gd name="T24" fmla="*/ 363 w 408"/>
                <a:gd name="T25" fmla="*/ 69 h 295"/>
                <a:gd name="T26" fmla="*/ 295 w 408"/>
                <a:gd name="T27" fmla="*/ 69 h 295"/>
                <a:gd name="T28" fmla="*/ 181 w 408"/>
                <a:gd name="T29" fmla="*/ 0 h 295"/>
                <a:gd name="T30" fmla="*/ 136 w 408"/>
                <a:gd name="T31" fmla="*/ 46 h 295"/>
                <a:gd name="T32" fmla="*/ 45 w 408"/>
                <a:gd name="T33" fmla="*/ 69 h 295"/>
                <a:gd name="T34" fmla="*/ 0 w 408"/>
                <a:gd name="T35" fmla="*/ 9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8" h="295">
                  <a:moveTo>
                    <a:pt x="0" y="91"/>
                  </a:moveTo>
                  <a:lnTo>
                    <a:pt x="0" y="137"/>
                  </a:lnTo>
                  <a:lnTo>
                    <a:pt x="68" y="182"/>
                  </a:lnTo>
                  <a:lnTo>
                    <a:pt x="91" y="159"/>
                  </a:lnTo>
                  <a:lnTo>
                    <a:pt x="159" y="205"/>
                  </a:lnTo>
                  <a:lnTo>
                    <a:pt x="227" y="205"/>
                  </a:lnTo>
                  <a:lnTo>
                    <a:pt x="295" y="250"/>
                  </a:lnTo>
                  <a:lnTo>
                    <a:pt x="363" y="250"/>
                  </a:lnTo>
                  <a:lnTo>
                    <a:pt x="386" y="273"/>
                  </a:lnTo>
                  <a:lnTo>
                    <a:pt x="408" y="295"/>
                  </a:lnTo>
                  <a:lnTo>
                    <a:pt x="408" y="250"/>
                  </a:lnTo>
                  <a:lnTo>
                    <a:pt x="363" y="114"/>
                  </a:lnTo>
                  <a:lnTo>
                    <a:pt x="363" y="69"/>
                  </a:lnTo>
                  <a:lnTo>
                    <a:pt x="295" y="69"/>
                  </a:lnTo>
                  <a:lnTo>
                    <a:pt x="181" y="0"/>
                  </a:lnTo>
                  <a:lnTo>
                    <a:pt x="136" y="46"/>
                  </a:lnTo>
                  <a:lnTo>
                    <a:pt x="45" y="69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96" name="Freeform 152"/>
            <p:cNvSpPr>
              <a:spLocks/>
            </p:cNvSpPr>
            <p:nvPr/>
          </p:nvSpPr>
          <p:spPr bwMode="auto">
            <a:xfrm>
              <a:off x="4304" y="4521"/>
              <a:ext cx="340" cy="227"/>
            </a:xfrm>
            <a:custGeom>
              <a:avLst/>
              <a:gdLst>
                <a:gd name="T0" fmla="*/ 295 w 340"/>
                <a:gd name="T1" fmla="*/ 182 h 227"/>
                <a:gd name="T2" fmla="*/ 340 w 340"/>
                <a:gd name="T3" fmla="*/ 136 h 227"/>
                <a:gd name="T4" fmla="*/ 295 w 340"/>
                <a:gd name="T5" fmla="*/ 91 h 227"/>
                <a:gd name="T6" fmla="*/ 227 w 340"/>
                <a:gd name="T7" fmla="*/ 91 h 227"/>
                <a:gd name="T8" fmla="*/ 159 w 340"/>
                <a:gd name="T9" fmla="*/ 46 h 227"/>
                <a:gd name="T10" fmla="*/ 91 w 340"/>
                <a:gd name="T11" fmla="*/ 46 h 227"/>
                <a:gd name="T12" fmla="*/ 23 w 340"/>
                <a:gd name="T13" fmla="*/ 0 h 227"/>
                <a:gd name="T14" fmla="*/ 0 w 340"/>
                <a:gd name="T15" fmla="*/ 23 h 227"/>
                <a:gd name="T16" fmla="*/ 23 w 340"/>
                <a:gd name="T17" fmla="*/ 46 h 227"/>
                <a:gd name="T18" fmla="*/ 23 w 340"/>
                <a:gd name="T19" fmla="*/ 91 h 227"/>
                <a:gd name="T20" fmla="*/ 45 w 340"/>
                <a:gd name="T21" fmla="*/ 114 h 227"/>
                <a:gd name="T22" fmla="*/ 113 w 340"/>
                <a:gd name="T23" fmla="*/ 159 h 227"/>
                <a:gd name="T24" fmla="*/ 136 w 340"/>
                <a:gd name="T25" fmla="*/ 204 h 227"/>
                <a:gd name="T26" fmla="*/ 159 w 340"/>
                <a:gd name="T27" fmla="*/ 159 h 227"/>
                <a:gd name="T28" fmla="*/ 204 w 340"/>
                <a:gd name="T29" fmla="*/ 159 h 227"/>
                <a:gd name="T30" fmla="*/ 227 w 340"/>
                <a:gd name="T31" fmla="*/ 204 h 227"/>
                <a:gd name="T32" fmla="*/ 272 w 340"/>
                <a:gd name="T33" fmla="*/ 227 h 227"/>
                <a:gd name="T34" fmla="*/ 249 w 340"/>
                <a:gd name="T35" fmla="*/ 204 h 227"/>
                <a:gd name="T36" fmla="*/ 272 w 340"/>
                <a:gd name="T37" fmla="*/ 159 h 227"/>
                <a:gd name="T38" fmla="*/ 295 w 340"/>
                <a:gd name="T39" fmla="*/ 18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0" h="227">
                  <a:moveTo>
                    <a:pt x="295" y="182"/>
                  </a:moveTo>
                  <a:lnTo>
                    <a:pt x="340" y="136"/>
                  </a:lnTo>
                  <a:lnTo>
                    <a:pt x="295" y="91"/>
                  </a:lnTo>
                  <a:lnTo>
                    <a:pt x="227" y="91"/>
                  </a:lnTo>
                  <a:lnTo>
                    <a:pt x="159" y="46"/>
                  </a:lnTo>
                  <a:lnTo>
                    <a:pt x="91" y="46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23" y="46"/>
                  </a:lnTo>
                  <a:lnTo>
                    <a:pt x="23" y="91"/>
                  </a:lnTo>
                  <a:lnTo>
                    <a:pt x="45" y="114"/>
                  </a:lnTo>
                  <a:lnTo>
                    <a:pt x="113" y="159"/>
                  </a:lnTo>
                  <a:lnTo>
                    <a:pt x="136" y="204"/>
                  </a:lnTo>
                  <a:lnTo>
                    <a:pt x="159" y="159"/>
                  </a:lnTo>
                  <a:lnTo>
                    <a:pt x="204" y="159"/>
                  </a:lnTo>
                  <a:lnTo>
                    <a:pt x="227" y="204"/>
                  </a:lnTo>
                  <a:lnTo>
                    <a:pt x="272" y="227"/>
                  </a:lnTo>
                  <a:lnTo>
                    <a:pt x="249" y="204"/>
                  </a:lnTo>
                  <a:lnTo>
                    <a:pt x="272" y="159"/>
                  </a:lnTo>
                  <a:lnTo>
                    <a:pt x="295" y="18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97" name="Freeform 153"/>
            <p:cNvSpPr>
              <a:spLocks/>
            </p:cNvSpPr>
            <p:nvPr/>
          </p:nvSpPr>
          <p:spPr bwMode="auto">
            <a:xfrm>
              <a:off x="4236" y="4635"/>
              <a:ext cx="340" cy="272"/>
            </a:xfrm>
            <a:custGeom>
              <a:avLst/>
              <a:gdLst>
                <a:gd name="T0" fmla="*/ 340 w 340"/>
                <a:gd name="T1" fmla="*/ 113 h 272"/>
                <a:gd name="T2" fmla="*/ 295 w 340"/>
                <a:gd name="T3" fmla="*/ 90 h 272"/>
                <a:gd name="T4" fmla="*/ 272 w 340"/>
                <a:gd name="T5" fmla="*/ 45 h 272"/>
                <a:gd name="T6" fmla="*/ 227 w 340"/>
                <a:gd name="T7" fmla="*/ 45 h 272"/>
                <a:gd name="T8" fmla="*/ 204 w 340"/>
                <a:gd name="T9" fmla="*/ 90 h 272"/>
                <a:gd name="T10" fmla="*/ 181 w 340"/>
                <a:gd name="T11" fmla="*/ 45 h 272"/>
                <a:gd name="T12" fmla="*/ 113 w 340"/>
                <a:gd name="T13" fmla="*/ 0 h 272"/>
                <a:gd name="T14" fmla="*/ 113 w 340"/>
                <a:gd name="T15" fmla="*/ 68 h 272"/>
                <a:gd name="T16" fmla="*/ 0 w 340"/>
                <a:gd name="T17" fmla="*/ 68 h 272"/>
                <a:gd name="T18" fmla="*/ 0 w 340"/>
                <a:gd name="T19" fmla="*/ 90 h 272"/>
                <a:gd name="T20" fmla="*/ 23 w 340"/>
                <a:gd name="T21" fmla="*/ 113 h 272"/>
                <a:gd name="T22" fmla="*/ 0 w 340"/>
                <a:gd name="T23" fmla="*/ 181 h 272"/>
                <a:gd name="T24" fmla="*/ 45 w 340"/>
                <a:gd name="T25" fmla="*/ 226 h 272"/>
                <a:gd name="T26" fmla="*/ 68 w 340"/>
                <a:gd name="T27" fmla="*/ 181 h 272"/>
                <a:gd name="T28" fmla="*/ 136 w 340"/>
                <a:gd name="T29" fmla="*/ 158 h 272"/>
                <a:gd name="T30" fmla="*/ 204 w 340"/>
                <a:gd name="T31" fmla="*/ 181 h 272"/>
                <a:gd name="T32" fmla="*/ 227 w 340"/>
                <a:gd name="T33" fmla="*/ 204 h 272"/>
                <a:gd name="T34" fmla="*/ 227 w 340"/>
                <a:gd name="T35" fmla="*/ 249 h 272"/>
                <a:gd name="T36" fmla="*/ 249 w 340"/>
                <a:gd name="T37" fmla="*/ 272 h 272"/>
                <a:gd name="T38" fmla="*/ 249 w 340"/>
                <a:gd name="T39" fmla="*/ 249 h 272"/>
                <a:gd name="T40" fmla="*/ 272 w 340"/>
                <a:gd name="T41" fmla="*/ 249 h 272"/>
                <a:gd name="T42" fmla="*/ 295 w 340"/>
                <a:gd name="T43" fmla="*/ 249 h 272"/>
                <a:gd name="T44" fmla="*/ 249 w 340"/>
                <a:gd name="T45" fmla="*/ 204 h 272"/>
                <a:gd name="T46" fmla="*/ 249 w 340"/>
                <a:gd name="T47" fmla="*/ 136 h 272"/>
                <a:gd name="T48" fmla="*/ 272 w 340"/>
                <a:gd name="T49" fmla="*/ 136 h 272"/>
                <a:gd name="T50" fmla="*/ 340 w 340"/>
                <a:gd name="T51" fmla="*/ 11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0" h="272">
                  <a:moveTo>
                    <a:pt x="340" y="113"/>
                  </a:moveTo>
                  <a:lnTo>
                    <a:pt x="295" y="90"/>
                  </a:lnTo>
                  <a:lnTo>
                    <a:pt x="272" y="45"/>
                  </a:lnTo>
                  <a:lnTo>
                    <a:pt x="227" y="45"/>
                  </a:lnTo>
                  <a:lnTo>
                    <a:pt x="204" y="90"/>
                  </a:lnTo>
                  <a:lnTo>
                    <a:pt x="181" y="45"/>
                  </a:lnTo>
                  <a:lnTo>
                    <a:pt x="113" y="0"/>
                  </a:lnTo>
                  <a:lnTo>
                    <a:pt x="113" y="68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23" y="113"/>
                  </a:lnTo>
                  <a:lnTo>
                    <a:pt x="0" y="181"/>
                  </a:lnTo>
                  <a:lnTo>
                    <a:pt x="45" y="226"/>
                  </a:lnTo>
                  <a:lnTo>
                    <a:pt x="68" y="181"/>
                  </a:lnTo>
                  <a:lnTo>
                    <a:pt x="136" y="158"/>
                  </a:lnTo>
                  <a:lnTo>
                    <a:pt x="204" y="181"/>
                  </a:lnTo>
                  <a:lnTo>
                    <a:pt x="227" y="204"/>
                  </a:lnTo>
                  <a:lnTo>
                    <a:pt x="227" y="249"/>
                  </a:lnTo>
                  <a:lnTo>
                    <a:pt x="249" y="272"/>
                  </a:lnTo>
                  <a:lnTo>
                    <a:pt x="249" y="249"/>
                  </a:lnTo>
                  <a:lnTo>
                    <a:pt x="272" y="249"/>
                  </a:lnTo>
                  <a:lnTo>
                    <a:pt x="295" y="249"/>
                  </a:lnTo>
                  <a:lnTo>
                    <a:pt x="249" y="204"/>
                  </a:lnTo>
                  <a:lnTo>
                    <a:pt x="249" y="136"/>
                  </a:lnTo>
                  <a:lnTo>
                    <a:pt x="272" y="136"/>
                  </a:lnTo>
                  <a:lnTo>
                    <a:pt x="340" y="113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98" name="Freeform 154"/>
            <p:cNvSpPr>
              <a:spLocks/>
            </p:cNvSpPr>
            <p:nvPr/>
          </p:nvSpPr>
          <p:spPr bwMode="auto">
            <a:xfrm>
              <a:off x="3646" y="4567"/>
              <a:ext cx="635" cy="499"/>
            </a:xfrm>
            <a:custGeom>
              <a:avLst/>
              <a:gdLst>
                <a:gd name="T0" fmla="*/ 635 w 635"/>
                <a:gd name="T1" fmla="*/ 294 h 499"/>
                <a:gd name="T2" fmla="*/ 590 w 635"/>
                <a:gd name="T3" fmla="*/ 249 h 499"/>
                <a:gd name="T4" fmla="*/ 613 w 635"/>
                <a:gd name="T5" fmla="*/ 181 h 499"/>
                <a:gd name="T6" fmla="*/ 590 w 635"/>
                <a:gd name="T7" fmla="*/ 158 h 499"/>
                <a:gd name="T8" fmla="*/ 545 w 635"/>
                <a:gd name="T9" fmla="*/ 181 h 499"/>
                <a:gd name="T10" fmla="*/ 522 w 635"/>
                <a:gd name="T11" fmla="*/ 181 h 499"/>
                <a:gd name="T12" fmla="*/ 477 w 635"/>
                <a:gd name="T13" fmla="*/ 113 h 499"/>
                <a:gd name="T14" fmla="*/ 431 w 635"/>
                <a:gd name="T15" fmla="*/ 136 h 499"/>
                <a:gd name="T16" fmla="*/ 431 w 635"/>
                <a:gd name="T17" fmla="*/ 204 h 499"/>
                <a:gd name="T18" fmla="*/ 409 w 635"/>
                <a:gd name="T19" fmla="*/ 226 h 499"/>
                <a:gd name="T20" fmla="*/ 386 w 635"/>
                <a:gd name="T21" fmla="*/ 204 h 499"/>
                <a:gd name="T22" fmla="*/ 386 w 635"/>
                <a:gd name="T23" fmla="*/ 158 h 499"/>
                <a:gd name="T24" fmla="*/ 340 w 635"/>
                <a:gd name="T25" fmla="*/ 136 h 499"/>
                <a:gd name="T26" fmla="*/ 386 w 635"/>
                <a:gd name="T27" fmla="*/ 68 h 499"/>
                <a:gd name="T28" fmla="*/ 363 w 635"/>
                <a:gd name="T29" fmla="*/ 0 h 499"/>
                <a:gd name="T30" fmla="*/ 318 w 635"/>
                <a:gd name="T31" fmla="*/ 22 h 499"/>
                <a:gd name="T32" fmla="*/ 318 w 635"/>
                <a:gd name="T33" fmla="*/ 90 h 499"/>
                <a:gd name="T34" fmla="*/ 159 w 635"/>
                <a:gd name="T35" fmla="*/ 136 h 499"/>
                <a:gd name="T36" fmla="*/ 159 w 635"/>
                <a:gd name="T37" fmla="*/ 181 h 499"/>
                <a:gd name="T38" fmla="*/ 91 w 635"/>
                <a:gd name="T39" fmla="*/ 226 h 499"/>
                <a:gd name="T40" fmla="*/ 68 w 635"/>
                <a:gd name="T41" fmla="*/ 272 h 499"/>
                <a:gd name="T42" fmla="*/ 23 w 635"/>
                <a:gd name="T43" fmla="*/ 272 h 499"/>
                <a:gd name="T44" fmla="*/ 0 w 635"/>
                <a:gd name="T45" fmla="*/ 340 h 499"/>
                <a:gd name="T46" fmla="*/ 114 w 635"/>
                <a:gd name="T47" fmla="*/ 385 h 499"/>
                <a:gd name="T48" fmla="*/ 159 w 635"/>
                <a:gd name="T49" fmla="*/ 385 h 499"/>
                <a:gd name="T50" fmla="*/ 250 w 635"/>
                <a:gd name="T51" fmla="*/ 430 h 499"/>
                <a:gd name="T52" fmla="*/ 295 w 635"/>
                <a:gd name="T53" fmla="*/ 362 h 499"/>
                <a:gd name="T54" fmla="*/ 340 w 635"/>
                <a:gd name="T55" fmla="*/ 317 h 499"/>
                <a:gd name="T56" fmla="*/ 409 w 635"/>
                <a:gd name="T57" fmla="*/ 294 h 499"/>
                <a:gd name="T58" fmla="*/ 454 w 635"/>
                <a:gd name="T59" fmla="*/ 249 h 499"/>
                <a:gd name="T60" fmla="*/ 545 w 635"/>
                <a:gd name="T61" fmla="*/ 272 h 499"/>
                <a:gd name="T62" fmla="*/ 567 w 635"/>
                <a:gd name="T63" fmla="*/ 294 h 499"/>
                <a:gd name="T64" fmla="*/ 545 w 635"/>
                <a:gd name="T65" fmla="*/ 317 h 499"/>
                <a:gd name="T66" fmla="*/ 499 w 635"/>
                <a:gd name="T67" fmla="*/ 317 h 499"/>
                <a:gd name="T68" fmla="*/ 499 w 635"/>
                <a:gd name="T69" fmla="*/ 340 h 499"/>
                <a:gd name="T70" fmla="*/ 477 w 635"/>
                <a:gd name="T71" fmla="*/ 385 h 499"/>
                <a:gd name="T72" fmla="*/ 454 w 635"/>
                <a:gd name="T73" fmla="*/ 453 h 499"/>
                <a:gd name="T74" fmla="*/ 477 w 635"/>
                <a:gd name="T75" fmla="*/ 499 h 499"/>
                <a:gd name="T76" fmla="*/ 545 w 635"/>
                <a:gd name="T77" fmla="*/ 476 h 499"/>
                <a:gd name="T78" fmla="*/ 590 w 635"/>
                <a:gd name="T79" fmla="*/ 408 h 499"/>
                <a:gd name="T80" fmla="*/ 635 w 635"/>
                <a:gd name="T81" fmla="*/ 385 h 499"/>
                <a:gd name="T82" fmla="*/ 613 w 635"/>
                <a:gd name="T83" fmla="*/ 340 h 499"/>
                <a:gd name="T84" fmla="*/ 613 w 635"/>
                <a:gd name="T85" fmla="*/ 317 h 499"/>
                <a:gd name="T86" fmla="*/ 635 w 635"/>
                <a:gd name="T87" fmla="*/ 2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5" h="499">
                  <a:moveTo>
                    <a:pt x="635" y="294"/>
                  </a:moveTo>
                  <a:lnTo>
                    <a:pt x="590" y="249"/>
                  </a:lnTo>
                  <a:lnTo>
                    <a:pt x="613" y="181"/>
                  </a:lnTo>
                  <a:lnTo>
                    <a:pt x="590" y="158"/>
                  </a:lnTo>
                  <a:lnTo>
                    <a:pt x="545" y="181"/>
                  </a:lnTo>
                  <a:lnTo>
                    <a:pt x="522" y="181"/>
                  </a:lnTo>
                  <a:lnTo>
                    <a:pt x="477" y="113"/>
                  </a:lnTo>
                  <a:lnTo>
                    <a:pt x="431" y="136"/>
                  </a:lnTo>
                  <a:lnTo>
                    <a:pt x="431" y="204"/>
                  </a:lnTo>
                  <a:lnTo>
                    <a:pt x="409" y="226"/>
                  </a:lnTo>
                  <a:lnTo>
                    <a:pt x="386" y="204"/>
                  </a:lnTo>
                  <a:lnTo>
                    <a:pt x="386" y="158"/>
                  </a:lnTo>
                  <a:lnTo>
                    <a:pt x="340" y="136"/>
                  </a:lnTo>
                  <a:lnTo>
                    <a:pt x="386" y="68"/>
                  </a:lnTo>
                  <a:lnTo>
                    <a:pt x="363" y="0"/>
                  </a:lnTo>
                  <a:lnTo>
                    <a:pt x="318" y="22"/>
                  </a:lnTo>
                  <a:lnTo>
                    <a:pt x="318" y="90"/>
                  </a:lnTo>
                  <a:lnTo>
                    <a:pt x="159" y="136"/>
                  </a:lnTo>
                  <a:lnTo>
                    <a:pt x="159" y="181"/>
                  </a:lnTo>
                  <a:lnTo>
                    <a:pt x="91" y="226"/>
                  </a:lnTo>
                  <a:lnTo>
                    <a:pt x="68" y="272"/>
                  </a:lnTo>
                  <a:lnTo>
                    <a:pt x="23" y="272"/>
                  </a:lnTo>
                  <a:lnTo>
                    <a:pt x="0" y="340"/>
                  </a:lnTo>
                  <a:lnTo>
                    <a:pt x="114" y="385"/>
                  </a:lnTo>
                  <a:lnTo>
                    <a:pt x="159" y="385"/>
                  </a:lnTo>
                  <a:lnTo>
                    <a:pt x="250" y="430"/>
                  </a:lnTo>
                  <a:lnTo>
                    <a:pt x="295" y="362"/>
                  </a:lnTo>
                  <a:lnTo>
                    <a:pt x="340" y="317"/>
                  </a:lnTo>
                  <a:lnTo>
                    <a:pt x="409" y="294"/>
                  </a:lnTo>
                  <a:lnTo>
                    <a:pt x="454" y="249"/>
                  </a:lnTo>
                  <a:lnTo>
                    <a:pt x="545" y="272"/>
                  </a:lnTo>
                  <a:lnTo>
                    <a:pt x="567" y="294"/>
                  </a:lnTo>
                  <a:lnTo>
                    <a:pt x="545" y="317"/>
                  </a:lnTo>
                  <a:lnTo>
                    <a:pt x="499" y="317"/>
                  </a:lnTo>
                  <a:lnTo>
                    <a:pt x="499" y="340"/>
                  </a:lnTo>
                  <a:lnTo>
                    <a:pt x="477" y="385"/>
                  </a:lnTo>
                  <a:lnTo>
                    <a:pt x="454" y="453"/>
                  </a:lnTo>
                  <a:lnTo>
                    <a:pt x="477" y="499"/>
                  </a:lnTo>
                  <a:lnTo>
                    <a:pt x="545" y="476"/>
                  </a:lnTo>
                  <a:lnTo>
                    <a:pt x="590" y="408"/>
                  </a:lnTo>
                  <a:lnTo>
                    <a:pt x="635" y="385"/>
                  </a:lnTo>
                  <a:lnTo>
                    <a:pt x="613" y="340"/>
                  </a:lnTo>
                  <a:lnTo>
                    <a:pt x="613" y="317"/>
                  </a:lnTo>
                  <a:lnTo>
                    <a:pt x="635" y="294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299" name="Freeform 155"/>
            <p:cNvSpPr>
              <a:spLocks/>
            </p:cNvSpPr>
            <p:nvPr/>
          </p:nvSpPr>
          <p:spPr bwMode="auto">
            <a:xfrm>
              <a:off x="3986" y="4431"/>
              <a:ext cx="363" cy="362"/>
            </a:xfrm>
            <a:custGeom>
              <a:avLst/>
              <a:gdLst>
                <a:gd name="T0" fmla="*/ 23 w 363"/>
                <a:gd name="T1" fmla="*/ 136 h 362"/>
                <a:gd name="T2" fmla="*/ 46 w 363"/>
                <a:gd name="T3" fmla="*/ 204 h 362"/>
                <a:gd name="T4" fmla="*/ 0 w 363"/>
                <a:gd name="T5" fmla="*/ 272 h 362"/>
                <a:gd name="T6" fmla="*/ 46 w 363"/>
                <a:gd name="T7" fmla="*/ 294 h 362"/>
                <a:gd name="T8" fmla="*/ 46 w 363"/>
                <a:gd name="T9" fmla="*/ 340 h 362"/>
                <a:gd name="T10" fmla="*/ 69 w 363"/>
                <a:gd name="T11" fmla="*/ 362 h 362"/>
                <a:gd name="T12" fmla="*/ 91 w 363"/>
                <a:gd name="T13" fmla="*/ 340 h 362"/>
                <a:gd name="T14" fmla="*/ 91 w 363"/>
                <a:gd name="T15" fmla="*/ 272 h 362"/>
                <a:gd name="T16" fmla="*/ 137 w 363"/>
                <a:gd name="T17" fmla="*/ 249 h 362"/>
                <a:gd name="T18" fmla="*/ 182 w 363"/>
                <a:gd name="T19" fmla="*/ 317 h 362"/>
                <a:gd name="T20" fmla="*/ 205 w 363"/>
                <a:gd name="T21" fmla="*/ 317 h 362"/>
                <a:gd name="T22" fmla="*/ 250 w 363"/>
                <a:gd name="T23" fmla="*/ 294 h 362"/>
                <a:gd name="T24" fmla="*/ 250 w 363"/>
                <a:gd name="T25" fmla="*/ 272 h 362"/>
                <a:gd name="T26" fmla="*/ 363 w 363"/>
                <a:gd name="T27" fmla="*/ 272 h 362"/>
                <a:gd name="T28" fmla="*/ 363 w 363"/>
                <a:gd name="T29" fmla="*/ 204 h 362"/>
                <a:gd name="T30" fmla="*/ 341 w 363"/>
                <a:gd name="T31" fmla="*/ 181 h 362"/>
                <a:gd name="T32" fmla="*/ 341 w 363"/>
                <a:gd name="T33" fmla="*/ 136 h 362"/>
                <a:gd name="T34" fmla="*/ 318 w 363"/>
                <a:gd name="T35" fmla="*/ 113 h 362"/>
                <a:gd name="T36" fmla="*/ 250 w 363"/>
                <a:gd name="T37" fmla="*/ 68 h 362"/>
                <a:gd name="T38" fmla="*/ 114 w 363"/>
                <a:gd name="T39" fmla="*/ 0 h 362"/>
                <a:gd name="T40" fmla="*/ 91 w 363"/>
                <a:gd name="T41" fmla="*/ 45 h 362"/>
                <a:gd name="T42" fmla="*/ 69 w 363"/>
                <a:gd name="T43" fmla="*/ 22 h 362"/>
                <a:gd name="T44" fmla="*/ 23 w 363"/>
                <a:gd name="T45" fmla="*/ 68 h 362"/>
                <a:gd name="T46" fmla="*/ 23 w 363"/>
                <a:gd name="T47" fmla="*/ 13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3" h="362">
                  <a:moveTo>
                    <a:pt x="23" y="136"/>
                  </a:moveTo>
                  <a:lnTo>
                    <a:pt x="46" y="204"/>
                  </a:lnTo>
                  <a:lnTo>
                    <a:pt x="0" y="272"/>
                  </a:lnTo>
                  <a:lnTo>
                    <a:pt x="46" y="294"/>
                  </a:lnTo>
                  <a:lnTo>
                    <a:pt x="46" y="340"/>
                  </a:lnTo>
                  <a:lnTo>
                    <a:pt x="69" y="362"/>
                  </a:lnTo>
                  <a:lnTo>
                    <a:pt x="91" y="340"/>
                  </a:lnTo>
                  <a:lnTo>
                    <a:pt x="91" y="272"/>
                  </a:lnTo>
                  <a:lnTo>
                    <a:pt x="137" y="249"/>
                  </a:lnTo>
                  <a:lnTo>
                    <a:pt x="182" y="317"/>
                  </a:lnTo>
                  <a:lnTo>
                    <a:pt x="205" y="317"/>
                  </a:lnTo>
                  <a:lnTo>
                    <a:pt x="250" y="294"/>
                  </a:lnTo>
                  <a:lnTo>
                    <a:pt x="250" y="272"/>
                  </a:lnTo>
                  <a:lnTo>
                    <a:pt x="363" y="272"/>
                  </a:lnTo>
                  <a:lnTo>
                    <a:pt x="363" y="204"/>
                  </a:lnTo>
                  <a:lnTo>
                    <a:pt x="341" y="181"/>
                  </a:lnTo>
                  <a:lnTo>
                    <a:pt x="341" y="136"/>
                  </a:lnTo>
                  <a:lnTo>
                    <a:pt x="318" y="113"/>
                  </a:lnTo>
                  <a:lnTo>
                    <a:pt x="250" y="68"/>
                  </a:lnTo>
                  <a:lnTo>
                    <a:pt x="114" y="0"/>
                  </a:lnTo>
                  <a:lnTo>
                    <a:pt x="91" y="45"/>
                  </a:lnTo>
                  <a:lnTo>
                    <a:pt x="69" y="22"/>
                  </a:lnTo>
                  <a:lnTo>
                    <a:pt x="23" y="68"/>
                  </a:lnTo>
                  <a:lnTo>
                    <a:pt x="23" y="136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00" name="Freeform 156"/>
            <p:cNvSpPr>
              <a:spLocks/>
            </p:cNvSpPr>
            <p:nvPr/>
          </p:nvSpPr>
          <p:spPr bwMode="auto">
            <a:xfrm>
              <a:off x="3714" y="3954"/>
              <a:ext cx="613" cy="749"/>
            </a:xfrm>
            <a:custGeom>
              <a:avLst/>
              <a:gdLst>
                <a:gd name="T0" fmla="*/ 91 w 613"/>
                <a:gd name="T1" fmla="*/ 749 h 749"/>
                <a:gd name="T2" fmla="*/ 250 w 613"/>
                <a:gd name="T3" fmla="*/ 703 h 749"/>
                <a:gd name="T4" fmla="*/ 250 w 613"/>
                <a:gd name="T5" fmla="*/ 635 h 749"/>
                <a:gd name="T6" fmla="*/ 295 w 613"/>
                <a:gd name="T7" fmla="*/ 613 h 749"/>
                <a:gd name="T8" fmla="*/ 295 w 613"/>
                <a:gd name="T9" fmla="*/ 545 h 749"/>
                <a:gd name="T10" fmla="*/ 341 w 613"/>
                <a:gd name="T11" fmla="*/ 499 h 749"/>
                <a:gd name="T12" fmla="*/ 363 w 613"/>
                <a:gd name="T13" fmla="*/ 522 h 749"/>
                <a:gd name="T14" fmla="*/ 386 w 613"/>
                <a:gd name="T15" fmla="*/ 477 h 749"/>
                <a:gd name="T16" fmla="*/ 522 w 613"/>
                <a:gd name="T17" fmla="*/ 545 h 749"/>
                <a:gd name="T18" fmla="*/ 522 w 613"/>
                <a:gd name="T19" fmla="*/ 499 h 749"/>
                <a:gd name="T20" fmla="*/ 522 w 613"/>
                <a:gd name="T21" fmla="*/ 477 h 749"/>
                <a:gd name="T22" fmla="*/ 499 w 613"/>
                <a:gd name="T23" fmla="*/ 431 h 749"/>
                <a:gd name="T24" fmla="*/ 522 w 613"/>
                <a:gd name="T25" fmla="*/ 386 h 749"/>
                <a:gd name="T26" fmla="*/ 499 w 613"/>
                <a:gd name="T27" fmla="*/ 363 h 749"/>
                <a:gd name="T28" fmla="*/ 545 w 613"/>
                <a:gd name="T29" fmla="*/ 340 h 749"/>
                <a:gd name="T30" fmla="*/ 545 w 613"/>
                <a:gd name="T31" fmla="*/ 295 h 749"/>
                <a:gd name="T32" fmla="*/ 499 w 613"/>
                <a:gd name="T33" fmla="*/ 295 h 749"/>
                <a:gd name="T34" fmla="*/ 454 w 613"/>
                <a:gd name="T35" fmla="*/ 250 h 749"/>
                <a:gd name="T36" fmla="*/ 454 w 613"/>
                <a:gd name="T37" fmla="*/ 227 h 749"/>
                <a:gd name="T38" fmla="*/ 522 w 613"/>
                <a:gd name="T39" fmla="*/ 159 h 749"/>
                <a:gd name="T40" fmla="*/ 613 w 613"/>
                <a:gd name="T41" fmla="*/ 159 h 749"/>
                <a:gd name="T42" fmla="*/ 613 w 613"/>
                <a:gd name="T43" fmla="*/ 114 h 749"/>
                <a:gd name="T44" fmla="*/ 567 w 613"/>
                <a:gd name="T45" fmla="*/ 91 h 749"/>
                <a:gd name="T46" fmla="*/ 590 w 613"/>
                <a:gd name="T47" fmla="*/ 23 h 749"/>
                <a:gd name="T48" fmla="*/ 545 w 613"/>
                <a:gd name="T49" fmla="*/ 0 h 749"/>
                <a:gd name="T50" fmla="*/ 477 w 613"/>
                <a:gd name="T51" fmla="*/ 46 h 749"/>
                <a:gd name="T52" fmla="*/ 386 w 613"/>
                <a:gd name="T53" fmla="*/ 68 h 749"/>
                <a:gd name="T54" fmla="*/ 386 w 613"/>
                <a:gd name="T55" fmla="*/ 23 h 749"/>
                <a:gd name="T56" fmla="*/ 341 w 613"/>
                <a:gd name="T57" fmla="*/ 23 h 749"/>
                <a:gd name="T58" fmla="*/ 272 w 613"/>
                <a:gd name="T59" fmla="*/ 68 h 749"/>
                <a:gd name="T60" fmla="*/ 250 w 613"/>
                <a:gd name="T61" fmla="*/ 136 h 749"/>
                <a:gd name="T62" fmla="*/ 159 w 613"/>
                <a:gd name="T63" fmla="*/ 204 h 749"/>
                <a:gd name="T64" fmla="*/ 182 w 613"/>
                <a:gd name="T65" fmla="*/ 250 h 749"/>
                <a:gd name="T66" fmla="*/ 136 w 613"/>
                <a:gd name="T67" fmla="*/ 295 h 749"/>
                <a:gd name="T68" fmla="*/ 136 w 613"/>
                <a:gd name="T69" fmla="*/ 363 h 749"/>
                <a:gd name="T70" fmla="*/ 91 w 613"/>
                <a:gd name="T71" fmla="*/ 408 h 749"/>
                <a:gd name="T72" fmla="*/ 23 w 613"/>
                <a:gd name="T73" fmla="*/ 408 h 749"/>
                <a:gd name="T74" fmla="*/ 0 w 613"/>
                <a:gd name="T75" fmla="*/ 454 h 749"/>
                <a:gd name="T76" fmla="*/ 46 w 613"/>
                <a:gd name="T77" fmla="*/ 477 h 749"/>
                <a:gd name="T78" fmla="*/ 46 w 613"/>
                <a:gd name="T79" fmla="*/ 545 h 749"/>
                <a:gd name="T80" fmla="*/ 91 w 613"/>
                <a:gd name="T81" fmla="*/ 613 h 749"/>
                <a:gd name="T82" fmla="*/ 46 w 613"/>
                <a:gd name="T83" fmla="*/ 658 h 749"/>
                <a:gd name="T84" fmla="*/ 23 w 613"/>
                <a:gd name="T85" fmla="*/ 726 h 749"/>
                <a:gd name="T86" fmla="*/ 91 w 613"/>
                <a:gd name="T87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3" h="749">
                  <a:moveTo>
                    <a:pt x="91" y="749"/>
                  </a:moveTo>
                  <a:lnTo>
                    <a:pt x="250" y="703"/>
                  </a:lnTo>
                  <a:lnTo>
                    <a:pt x="250" y="635"/>
                  </a:lnTo>
                  <a:lnTo>
                    <a:pt x="295" y="613"/>
                  </a:lnTo>
                  <a:lnTo>
                    <a:pt x="295" y="545"/>
                  </a:lnTo>
                  <a:lnTo>
                    <a:pt x="341" y="499"/>
                  </a:lnTo>
                  <a:lnTo>
                    <a:pt x="363" y="522"/>
                  </a:lnTo>
                  <a:lnTo>
                    <a:pt x="386" y="477"/>
                  </a:lnTo>
                  <a:lnTo>
                    <a:pt x="522" y="545"/>
                  </a:lnTo>
                  <a:lnTo>
                    <a:pt x="522" y="499"/>
                  </a:lnTo>
                  <a:lnTo>
                    <a:pt x="522" y="477"/>
                  </a:lnTo>
                  <a:lnTo>
                    <a:pt x="499" y="431"/>
                  </a:lnTo>
                  <a:lnTo>
                    <a:pt x="522" y="386"/>
                  </a:lnTo>
                  <a:lnTo>
                    <a:pt x="499" y="363"/>
                  </a:lnTo>
                  <a:lnTo>
                    <a:pt x="545" y="340"/>
                  </a:lnTo>
                  <a:lnTo>
                    <a:pt x="545" y="295"/>
                  </a:lnTo>
                  <a:lnTo>
                    <a:pt x="499" y="295"/>
                  </a:lnTo>
                  <a:lnTo>
                    <a:pt x="454" y="250"/>
                  </a:lnTo>
                  <a:lnTo>
                    <a:pt x="454" y="227"/>
                  </a:lnTo>
                  <a:lnTo>
                    <a:pt x="522" y="159"/>
                  </a:lnTo>
                  <a:lnTo>
                    <a:pt x="613" y="159"/>
                  </a:lnTo>
                  <a:lnTo>
                    <a:pt x="613" y="114"/>
                  </a:lnTo>
                  <a:lnTo>
                    <a:pt x="567" y="91"/>
                  </a:lnTo>
                  <a:lnTo>
                    <a:pt x="590" y="23"/>
                  </a:lnTo>
                  <a:lnTo>
                    <a:pt x="545" y="0"/>
                  </a:lnTo>
                  <a:lnTo>
                    <a:pt x="477" y="46"/>
                  </a:lnTo>
                  <a:lnTo>
                    <a:pt x="386" y="68"/>
                  </a:lnTo>
                  <a:lnTo>
                    <a:pt x="386" y="23"/>
                  </a:lnTo>
                  <a:lnTo>
                    <a:pt x="341" y="23"/>
                  </a:lnTo>
                  <a:lnTo>
                    <a:pt x="272" y="68"/>
                  </a:lnTo>
                  <a:lnTo>
                    <a:pt x="250" y="136"/>
                  </a:lnTo>
                  <a:lnTo>
                    <a:pt x="159" y="204"/>
                  </a:lnTo>
                  <a:lnTo>
                    <a:pt x="182" y="250"/>
                  </a:lnTo>
                  <a:lnTo>
                    <a:pt x="136" y="295"/>
                  </a:lnTo>
                  <a:lnTo>
                    <a:pt x="136" y="363"/>
                  </a:lnTo>
                  <a:lnTo>
                    <a:pt x="91" y="408"/>
                  </a:lnTo>
                  <a:lnTo>
                    <a:pt x="23" y="408"/>
                  </a:lnTo>
                  <a:lnTo>
                    <a:pt x="0" y="454"/>
                  </a:lnTo>
                  <a:lnTo>
                    <a:pt x="46" y="477"/>
                  </a:lnTo>
                  <a:lnTo>
                    <a:pt x="46" y="545"/>
                  </a:lnTo>
                  <a:lnTo>
                    <a:pt x="91" y="613"/>
                  </a:lnTo>
                  <a:lnTo>
                    <a:pt x="46" y="658"/>
                  </a:lnTo>
                  <a:lnTo>
                    <a:pt x="23" y="726"/>
                  </a:lnTo>
                  <a:lnTo>
                    <a:pt x="91" y="749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01" name="Freeform 157"/>
            <p:cNvSpPr>
              <a:spLocks/>
            </p:cNvSpPr>
            <p:nvPr/>
          </p:nvSpPr>
          <p:spPr bwMode="auto">
            <a:xfrm>
              <a:off x="3306" y="4090"/>
              <a:ext cx="590" cy="590"/>
            </a:xfrm>
            <a:custGeom>
              <a:avLst/>
              <a:gdLst>
                <a:gd name="T0" fmla="*/ 431 w 590"/>
                <a:gd name="T1" fmla="*/ 590 h 590"/>
                <a:gd name="T2" fmla="*/ 454 w 590"/>
                <a:gd name="T3" fmla="*/ 522 h 590"/>
                <a:gd name="T4" fmla="*/ 499 w 590"/>
                <a:gd name="T5" fmla="*/ 477 h 590"/>
                <a:gd name="T6" fmla="*/ 454 w 590"/>
                <a:gd name="T7" fmla="*/ 409 h 590"/>
                <a:gd name="T8" fmla="*/ 454 w 590"/>
                <a:gd name="T9" fmla="*/ 341 h 590"/>
                <a:gd name="T10" fmla="*/ 408 w 590"/>
                <a:gd name="T11" fmla="*/ 318 h 590"/>
                <a:gd name="T12" fmla="*/ 431 w 590"/>
                <a:gd name="T13" fmla="*/ 272 h 590"/>
                <a:gd name="T14" fmla="*/ 499 w 590"/>
                <a:gd name="T15" fmla="*/ 272 h 590"/>
                <a:gd name="T16" fmla="*/ 544 w 590"/>
                <a:gd name="T17" fmla="*/ 227 h 590"/>
                <a:gd name="T18" fmla="*/ 544 w 590"/>
                <a:gd name="T19" fmla="*/ 159 h 590"/>
                <a:gd name="T20" fmla="*/ 590 w 590"/>
                <a:gd name="T21" fmla="*/ 114 h 590"/>
                <a:gd name="T22" fmla="*/ 567 w 590"/>
                <a:gd name="T23" fmla="*/ 68 h 590"/>
                <a:gd name="T24" fmla="*/ 499 w 590"/>
                <a:gd name="T25" fmla="*/ 23 h 590"/>
                <a:gd name="T26" fmla="*/ 431 w 590"/>
                <a:gd name="T27" fmla="*/ 23 h 590"/>
                <a:gd name="T28" fmla="*/ 363 w 590"/>
                <a:gd name="T29" fmla="*/ 46 h 590"/>
                <a:gd name="T30" fmla="*/ 295 w 590"/>
                <a:gd name="T31" fmla="*/ 0 h 590"/>
                <a:gd name="T32" fmla="*/ 272 w 590"/>
                <a:gd name="T33" fmla="*/ 46 h 590"/>
                <a:gd name="T34" fmla="*/ 295 w 590"/>
                <a:gd name="T35" fmla="*/ 68 h 590"/>
                <a:gd name="T36" fmla="*/ 227 w 590"/>
                <a:gd name="T37" fmla="*/ 136 h 590"/>
                <a:gd name="T38" fmla="*/ 204 w 590"/>
                <a:gd name="T39" fmla="*/ 182 h 590"/>
                <a:gd name="T40" fmla="*/ 250 w 590"/>
                <a:gd name="T41" fmla="*/ 250 h 590"/>
                <a:gd name="T42" fmla="*/ 204 w 590"/>
                <a:gd name="T43" fmla="*/ 272 h 590"/>
                <a:gd name="T44" fmla="*/ 136 w 590"/>
                <a:gd name="T45" fmla="*/ 250 h 590"/>
                <a:gd name="T46" fmla="*/ 91 w 590"/>
                <a:gd name="T47" fmla="*/ 250 h 590"/>
                <a:gd name="T48" fmla="*/ 45 w 590"/>
                <a:gd name="T49" fmla="*/ 227 h 590"/>
                <a:gd name="T50" fmla="*/ 23 w 590"/>
                <a:gd name="T51" fmla="*/ 272 h 590"/>
                <a:gd name="T52" fmla="*/ 23 w 590"/>
                <a:gd name="T53" fmla="*/ 341 h 590"/>
                <a:gd name="T54" fmla="*/ 45 w 590"/>
                <a:gd name="T55" fmla="*/ 409 h 590"/>
                <a:gd name="T56" fmla="*/ 0 w 590"/>
                <a:gd name="T57" fmla="*/ 454 h 590"/>
                <a:gd name="T58" fmla="*/ 0 w 590"/>
                <a:gd name="T59" fmla="*/ 499 h 590"/>
                <a:gd name="T60" fmla="*/ 68 w 590"/>
                <a:gd name="T61" fmla="*/ 477 h 590"/>
                <a:gd name="T62" fmla="*/ 91 w 590"/>
                <a:gd name="T63" fmla="*/ 545 h 590"/>
                <a:gd name="T64" fmla="*/ 136 w 590"/>
                <a:gd name="T65" fmla="*/ 477 h 590"/>
                <a:gd name="T66" fmla="*/ 250 w 590"/>
                <a:gd name="T67" fmla="*/ 454 h 590"/>
                <a:gd name="T68" fmla="*/ 272 w 590"/>
                <a:gd name="T69" fmla="*/ 522 h 590"/>
                <a:gd name="T70" fmla="*/ 318 w 590"/>
                <a:gd name="T71" fmla="*/ 545 h 590"/>
                <a:gd name="T72" fmla="*/ 340 w 590"/>
                <a:gd name="T73" fmla="*/ 522 h 590"/>
                <a:gd name="T74" fmla="*/ 386 w 590"/>
                <a:gd name="T75" fmla="*/ 590 h 590"/>
                <a:gd name="T76" fmla="*/ 408 w 590"/>
                <a:gd name="T77" fmla="*/ 567 h 590"/>
                <a:gd name="T78" fmla="*/ 431 w 590"/>
                <a:gd name="T79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0" h="590">
                  <a:moveTo>
                    <a:pt x="431" y="590"/>
                  </a:moveTo>
                  <a:lnTo>
                    <a:pt x="454" y="522"/>
                  </a:lnTo>
                  <a:lnTo>
                    <a:pt x="499" y="477"/>
                  </a:lnTo>
                  <a:lnTo>
                    <a:pt x="454" y="409"/>
                  </a:lnTo>
                  <a:lnTo>
                    <a:pt x="454" y="341"/>
                  </a:lnTo>
                  <a:lnTo>
                    <a:pt x="408" y="318"/>
                  </a:lnTo>
                  <a:lnTo>
                    <a:pt x="431" y="272"/>
                  </a:lnTo>
                  <a:lnTo>
                    <a:pt x="499" y="272"/>
                  </a:lnTo>
                  <a:lnTo>
                    <a:pt x="544" y="227"/>
                  </a:lnTo>
                  <a:lnTo>
                    <a:pt x="544" y="159"/>
                  </a:lnTo>
                  <a:lnTo>
                    <a:pt x="590" y="114"/>
                  </a:lnTo>
                  <a:lnTo>
                    <a:pt x="567" y="68"/>
                  </a:lnTo>
                  <a:lnTo>
                    <a:pt x="499" y="23"/>
                  </a:lnTo>
                  <a:lnTo>
                    <a:pt x="431" y="23"/>
                  </a:lnTo>
                  <a:lnTo>
                    <a:pt x="363" y="46"/>
                  </a:lnTo>
                  <a:lnTo>
                    <a:pt x="295" y="0"/>
                  </a:lnTo>
                  <a:lnTo>
                    <a:pt x="272" y="46"/>
                  </a:lnTo>
                  <a:lnTo>
                    <a:pt x="295" y="68"/>
                  </a:lnTo>
                  <a:lnTo>
                    <a:pt x="227" y="136"/>
                  </a:lnTo>
                  <a:lnTo>
                    <a:pt x="204" y="182"/>
                  </a:lnTo>
                  <a:lnTo>
                    <a:pt x="250" y="250"/>
                  </a:lnTo>
                  <a:lnTo>
                    <a:pt x="204" y="272"/>
                  </a:lnTo>
                  <a:lnTo>
                    <a:pt x="136" y="250"/>
                  </a:lnTo>
                  <a:lnTo>
                    <a:pt x="91" y="250"/>
                  </a:lnTo>
                  <a:lnTo>
                    <a:pt x="45" y="227"/>
                  </a:lnTo>
                  <a:lnTo>
                    <a:pt x="23" y="272"/>
                  </a:lnTo>
                  <a:lnTo>
                    <a:pt x="23" y="341"/>
                  </a:lnTo>
                  <a:lnTo>
                    <a:pt x="45" y="409"/>
                  </a:lnTo>
                  <a:lnTo>
                    <a:pt x="0" y="454"/>
                  </a:lnTo>
                  <a:lnTo>
                    <a:pt x="0" y="499"/>
                  </a:lnTo>
                  <a:lnTo>
                    <a:pt x="68" y="477"/>
                  </a:lnTo>
                  <a:lnTo>
                    <a:pt x="91" y="545"/>
                  </a:lnTo>
                  <a:lnTo>
                    <a:pt x="136" y="477"/>
                  </a:lnTo>
                  <a:lnTo>
                    <a:pt x="250" y="454"/>
                  </a:lnTo>
                  <a:lnTo>
                    <a:pt x="272" y="522"/>
                  </a:lnTo>
                  <a:lnTo>
                    <a:pt x="318" y="545"/>
                  </a:lnTo>
                  <a:lnTo>
                    <a:pt x="340" y="522"/>
                  </a:lnTo>
                  <a:lnTo>
                    <a:pt x="386" y="590"/>
                  </a:lnTo>
                  <a:lnTo>
                    <a:pt x="408" y="567"/>
                  </a:lnTo>
                  <a:lnTo>
                    <a:pt x="431" y="59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02" name="Freeform 158"/>
            <p:cNvSpPr>
              <a:spLocks/>
            </p:cNvSpPr>
            <p:nvPr/>
          </p:nvSpPr>
          <p:spPr bwMode="auto">
            <a:xfrm>
              <a:off x="3397" y="4544"/>
              <a:ext cx="408" cy="363"/>
            </a:xfrm>
            <a:custGeom>
              <a:avLst/>
              <a:gdLst>
                <a:gd name="T0" fmla="*/ 68 w 408"/>
                <a:gd name="T1" fmla="*/ 363 h 363"/>
                <a:gd name="T2" fmla="*/ 249 w 408"/>
                <a:gd name="T3" fmla="*/ 363 h 363"/>
                <a:gd name="T4" fmla="*/ 272 w 408"/>
                <a:gd name="T5" fmla="*/ 295 h 363"/>
                <a:gd name="T6" fmla="*/ 317 w 408"/>
                <a:gd name="T7" fmla="*/ 295 h 363"/>
                <a:gd name="T8" fmla="*/ 340 w 408"/>
                <a:gd name="T9" fmla="*/ 249 h 363"/>
                <a:gd name="T10" fmla="*/ 408 w 408"/>
                <a:gd name="T11" fmla="*/ 204 h 363"/>
                <a:gd name="T12" fmla="*/ 408 w 408"/>
                <a:gd name="T13" fmla="*/ 159 h 363"/>
                <a:gd name="T14" fmla="*/ 340 w 408"/>
                <a:gd name="T15" fmla="*/ 136 h 363"/>
                <a:gd name="T16" fmla="*/ 317 w 408"/>
                <a:gd name="T17" fmla="*/ 113 h 363"/>
                <a:gd name="T18" fmla="*/ 295 w 408"/>
                <a:gd name="T19" fmla="*/ 136 h 363"/>
                <a:gd name="T20" fmla="*/ 249 w 408"/>
                <a:gd name="T21" fmla="*/ 68 h 363"/>
                <a:gd name="T22" fmla="*/ 227 w 408"/>
                <a:gd name="T23" fmla="*/ 91 h 363"/>
                <a:gd name="T24" fmla="*/ 181 w 408"/>
                <a:gd name="T25" fmla="*/ 68 h 363"/>
                <a:gd name="T26" fmla="*/ 159 w 408"/>
                <a:gd name="T27" fmla="*/ 0 h 363"/>
                <a:gd name="T28" fmla="*/ 45 w 408"/>
                <a:gd name="T29" fmla="*/ 23 h 363"/>
                <a:gd name="T30" fmla="*/ 0 w 408"/>
                <a:gd name="T31" fmla="*/ 91 h 363"/>
                <a:gd name="T32" fmla="*/ 22 w 408"/>
                <a:gd name="T33" fmla="*/ 91 h 363"/>
                <a:gd name="T34" fmla="*/ 45 w 408"/>
                <a:gd name="T35" fmla="*/ 136 h 363"/>
                <a:gd name="T36" fmla="*/ 91 w 408"/>
                <a:gd name="T37" fmla="*/ 136 h 363"/>
                <a:gd name="T38" fmla="*/ 45 w 408"/>
                <a:gd name="T39" fmla="*/ 181 h 363"/>
                <a:gd name="T40" fmla="*/ 45 w 408"/>
                <a:gd name="T41" fmla="*/ 249 h 363"/>
                <a:gd name="T42" fmla="*/ 22 w 408"/>
                <a:gd name="T43" fmla="*/ 272 h 363"/>
                <a:gd name="T44" fmla="*/ 68 w 408"/>
                <a:gd name="T45" fmla="*/ 317 h 363"/>
                <a:gd name="T46" fmla="*/ 68 w 408"/>
                <a:gd name="T47" fmla="*/ 295 h 363"/>
                <a:gd name="T48" fmla="*/ 45 w 408"/>
                <a:gd name="T49" fmla="*/ 272 h 363"/>
                <a:gd name="T50" fmla="*/ 68 w 408"/>
                <a:gd name="T51" fmla="*/ 227 h 363"/>
                <a:gd name="T52" fmla="*/ 91 w 408"/>
                <a:gd name="T53" fmla="*/ 227 h 363"/>
                <a:gd name="T54" fmla="*/ 91 w 408"/>
                <a:gd name="T55" fmla="*/ 272 h 363"/>
                <a:gd name="T56" fmla="*/ 113 w 408"/>
                <a:gd name="T57" fmla="*/ 272 h 363"/>
                <a:gd name="T58" fmla="*/ 159 w 408"/>
                <a:gd name="T59" fmla="*/ 295 h 363"/>
                <a:gd name="T60" fmla="*/ 181 w 408"/>
                <a:gd name="T61" fmla="*/ 272 h 363"/>
                <a:gd name="T62" fmla="*/ 204 w 408"/>
                <a:gd name="T63" fmla="*/ 295 h 363"/>
                <a:gd name="T64" fmla="*/ 204 w 408"/>
                <a:gd name="T65" fmla="*/ 340 h 363"/>
                <a:gd name="T66" fmla="*/ 159 w 408"/>
                <a:gd name="T67" fmla="*/ 340 h 363"/>
                <a:gd name="T68" fmla="*/ 103 w 408"/>
                <a:gd name="T69" fmla="*/ 337 h 363"/>
                <a:gd name="T70" fmla="*/ 68 w 408"/>
                <a:gd name="T71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363">
                  <a:moveTo>
                    <a:pt x="68" y="363"/>
                  </a:moveTo>
                  <a:lnTo>
                    <a:pt x="249" y="363"/>
                  </a:lnTo>
                  <a:lnTo>
                    <a:pt x="272" y="295"/>
                  </a:lnTo>
                  <a:lnTo>
                    <a:pt x="317" y="295"/>
                  </a:lnTo>
                  <a:lnTo>
                    <a:pt x="340" y="249"/>
                  </a:lnTo>
                  <a:lnTo>
                    <a:pt x="408" y="204"/>
                  </a:lnTo>
                  <a:lnTo>
                    <a:pt x="408" y="159"/>
                  </a:lnTo>
                  <a:lnTo>
                    <a:pt x="340" y="136"/>
                  </a:lnTo>
                  <a:lnTo>
                    <a:pt x="317" y="113"/>
                  </a:lnTo>
                  <a:lnTo>
                    <a:pt x="295" y="136"/>
                  </a:lnTo>
                  <a:lnTo>
                    <a:pt x="249" y="68"/>
                  </a:lnTo>
                  <a:lnTo>
                    <a:pt x="227" y="91"/>
                  </a:lnTo>
                  <a:lnTo>
                    <a:pt x="181" y="68"/>
                  </a:lnTo>
                  <a:lnTo>
                    <a:pt x="159" y="0"/>
                  </a:lnTo>
                  <a:lnTo>
                    <a:pt x="45" y="23"/>
                  </a:lnTo>
                  <a:lnTo>
                    <a:pt x="0" y="91"/>
                  </a:lnTo>
                  <a:lnTo>
                    <a:pt x="22" y="91"/>
                  </a:lnTo>
                  <a:lnTo>
                    <a:pt x="45" y="136"/>
                  </a:lnTo>
                  <a:lnTo>
                    <a:pt x="91" y="136"/>
                  </a:lnTo>
                  <a:lnTo>
                    <a:pt x="45" y="181"/>
                  </a:lnTo>
                  <a:lnTo>
                    <a:pt x="45" y="249"/>
                  </a:lnTo>
                  <a:lnTo>
                    <a:pt x="22" y="272"/>
                  </a:lnTo>
                  <a:lnTo>
                    <a:pt x="68" y="317"/>
                  </a:lnTo>
                  <a:lnTo>
                    <a:pt x="68" y="295"/>
                  </a:lnTo>
                  <a:lnTo>
                    <a:pt x="45" y="272"/>
                  </a:lnTo>
                  <a:lnTo>
                    <a:pt x="68" y="227"/>
                  </a:lnTo>
                  <a:lnTo>
                    <a:pt x="91" y="227"/>
                  </a:lnTo>
                  <a:lnTo>
                    <a:pt x="91" y="272"/>
                  </a:lnTo>
                  <a:lnTo>
                    <a:pt x="113" y="272"/>
                  </a:lnTo>
                  <a:lnTo>
                    <a:pt x="159" y="295"/>
                  </a:lnTo>
                  <a:lnTo>
                    <a:pt x="181" y="272"/>
                  </a:lnTo>
                  <a:lnTo>
                    <a:pt x="204" y="295"/>
                  </a:lnTo>
                  <a:lnTo>
                    <a:pt x="204" y="340"/>
                  </a:lnTo>
                  <a:lnTo>
                    <a:pt x="159" y="340"/>
                  </a:lnTo>
                  <a:lnTo>
                    <a:pt x="103" y="337"/>
                  </a:lnTo>
                  <a:lnTo>
                    <a:pt x="68" y="363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03" name="Freeform 159"/>
            <p:cNvSpPr>
              <a:spLocks/>
            </p:cNvSpPr>
            <p:nvPr/>
          </p:nvSpPr>
          <p:spPr bwMode="auto">
            <a:xfrm>
              <a:off x="2966" y="4567"/>
              <a:ext cx="476" cy="635"/>
            </a:xfrm>
            <a:custGeom>
              <a:avLst/>
              <a:gdLst>
                <a:gd name="T0" fmla="*/ 340 w 476"/>
                <a:gd name="T1" fmla="*/ 22 h 635"/>
                <a:gd name="T2" fmla="*/ 408 w 476"/>
                <a:gd name="T3" fmla="*/ 0 h 635"/>
                <a:gd name="T4" fmla="*/ 431 w 476"/>
                <a:gd name="T5" fmla="*/ 68 h 635"/>
                <a:gd name="T6" fmla="*/ 453 w 476"/>
                <a:gd name="T7" fmla="*/ 68 h 635"/>
                <a:gd name="T8" fmla="*/ 476 w 476"/>
                <a:gd name="T9" fmla="*/ 113 h 635"/>
                <a:gd name="T10" fmla="*/ 408 w 476"/>
                <a:gd name="T11" fmla="*/ 136 h 635"/>
                <a:gd name="T12" fmla="*/ 385 w 476"/>
                <a:gd name="T13" fmla="*/ 181 h 635"/>
                <a:gd name="T14" fmla="*/ 317 w 476"/>
                <a:gd name="T15" fmla="*/ 226 h 635"/>
                <a:gd name="T16" fmla="*/ 340 w 476"/>
                <a:gd name="T17" fmla="*/ 272 h 635"/>
                <a:gd name="T18" fmla="*/ 317 w 476"/>
                <a:gd name="T19" fmla="*/ 294 h 635"/>
                <a:gd name="T20" fmla="*/ 363 w 476"/>
                <a:gd name="T21" fmla="*/ 317 h 635"/>
                <a:gd name="T22" fmla="*/ 408 w 476"/>
                <a:gd name="T23" fmla="*/ 362 h 635"/>
                <a:gd name="T24" fmla="*/ 453 w 476"/>
                <a:gd name="T25" fmla="*/ 408 h 635"/>
                <a:gd name="T26" fmla="*/ 408 w 476"/>
                <a:gd name="T27" fmla="*/ 430 h 635"/>
                <a:gd name="T28" fmla="*/ 408 w 476"/>
                <a:gd name="T29" fmla="*/ 453 h 635"/>
                <a:gd name="T30" fmla="*/ 385 w 476"/>
                <a:gd name="T31" fmla="*/ 430 h 635"/>
                <a:gd name="T32" fmla="*/ 340 w 476"/>
                <a:gd name="T33" fmla="*/ 430 h 635"/>
                <a:gd name="T34" fmla="*/ 317 w 476"/>
                <a:gd name="T35" fmla="*/ 430 h 635"/>
                <a:gd name="T36" fmla="*/ 204 w 476"/>
                <a:gd name="T37" fmla="*/ 430 h 635"/>
                <a:gd name="T38" fmla="*/ 181 w 476"/>
                <a:gd name="T39" fmla="*/ 476 h 635"/>
                <a:gd name="T40" fmla="*/ 159 w 476"/>
                <a:gd name="T41" fmla="*/ 476 h 635"/>
                <a:gd name="T42" fmla="*/ 136 w 476"/>
                <a:gd name="T43" fmla="*/ 499 h 635"/>
                <a:gd name="T44" fmla="*/ 159 w 476"/>
                <a:gd name="T45" fmla="*/ 521 h 635"/>
                <a:gd name="T46" fmla="*/ 136 w 476"/>
                <a:gd name="T47" fmla="*/ 544 h 635"/>
                <a:gd name="T48" fmla="*/ 68 w 476"/>
                <a:gd name="T49" fmla="*/ 567 h 635"/>
                <a:gd name="T50" fmla="*/ 45 w 476"/>
                <a:gd name="T51" fmla="*/ 635 h 635"/>
                <a:gd name="T52" fmla="*/ 0 w 476"/>
                <a:gd name="T53" fmla="*/ 567 h 635"/>
                <a:gd name="T54" fmla="*/ 23 w 476"/>
                <a:gd name="T55" fmla="*/ 521 h 635"/>
                <a:gd name="T56" fmla="*/ 68 w 476"/>
                <a:gd name="T57" fmla="*/ 521 h 635"/>
                <a:gd name="T58" fmla="*/ 113 w 476"/>
                <a:gd name="T59" fmla="*/ 499 h 635"/>
                <a:gd name="T60" fmla="*/ 159 w 476"/>
                <a:gd name="T61" fmla="*/ 317 h 635"/>
                <a:gd name="T62" fmla="*/ 204 w 476"/>
                <a:gd name="T63" fmla="*/ 294 h 635"/>
                <a:gd name="T64" fmla="*/ 159 w 476"/>
                <a:gd name="T65" fmla="*/ 272 h 635"/>
                <a:gd name="T66" fmla="*/ 181 w 476"/>
                <a:gd name="T67" fmla="*/ 226 h 635"/>
                <a:gd name="T68" fmla="*/ 159 w 476"/>
                <a:gd name="T69" fmla="*/ 181 h 635"/>
                <a:gd name="T70" fmla="*/ 181 w 476"/>
                <a:gd name="T71" fmla="*/ 136 h 635"/>
                <a:gd name="T72" fmla="*/ 204 w 476"/>
                <a:gd name="T73" fmla="*/ 113 h 635"/>
                <a:gd name="T74" fmla="*/ 272 w 476"/>
                <a:gd name="T75" fmla="*/ 158 h 635"/>
                <a:gd name="T76" fmla="*/ 340 w 476"/>
                <a:gd name="T77" fmla="*/ 113 h 635"/>
                <a:gd name="T78" fmla="*/ 340 w 476"/>
                <a:gd name="T79" fmla="*/ 68 h 635"/>
                <a:gd name="T80" fmla="*/ 363 w 476"/>
                <a:gd name="T81" fmla="*/ 45 h 635"/>
                <a:gd name="T82" fmla="*/ 340 w 476"/>
                <a:gd name="T83" fmla="*/ 2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6" h="635">
                  <a:moveTo>
                    <a:pt x="340" y="22"/>
                  </a:moveTo>
                  <a:lnTo>
                    <a:pt x="408" y="0"/>
                  </a:lnTo>
                  <a:lnTo>
                    <a:pt x="431" y="68"/>
                  </a:lnTo>
                  <a:lnTo>
                    <a:pt x="453" y="68"/>
                  </a:lnTo>
                  <a:lnTo>
                    <a:pt x="476" y="113"/>
                  </a:lnTo>
                  <a:lnTo>
                    <a:pt x="408" y="136"/>
                  </a:lnTo>
                  <a:lnTo>
                    <a:pt x="385" y="181"/>
                  </a:lnTo>
                  <a:lnTo>
                    <a:pt x="317" y="226"/>
                  </a:lnTo>
                  <a:lnTo>
                    <a:pt x="340" y="272"/>
                  </a:lnTo>
                  <a:lnTo>
                    <a:pt x="317" y="294"/>
                  </a:lnTo>
                  <a:lnTo>
                    <a:pt x="363" y="317"/>
                  </a:lnTo>
                  <a:lnTo>
                    <a:pt x="408" y="362"/>
                  </a:lnTo>
                  <a:lnTo>
                    <a:pt x="453" y="408"/>
                  </a:lnTo>
                  <a:lnTo>
                    <a:pt x="408" y="430"/>
                  </a:lnTo>
                  <a:lnTo>
                    <a:pt x="408" y="453"/>
                  </a:lnTo>
                  <a:lnTo>
                    <a:pt x="385" y="430"/>
                  </a:lnTo>
                  <a:lnTo>
                    <a:pt x="340" y="430"/>
                  </a:lnTo>
                  <a:lnTo>
                    <a:pt x="317" y="430"/>
                  </a:lnTo>
                  <a:lnTo>
                    <a:pt x="204" y="430"/>
                  </a:lnTo>
                  <a:lnTo>
                    <a:pt x="181" y="476"/>
                  </a:lnTo>
                  <a:lnTo>
                    <a:pt x="159" y="476"/>
                  </a:lnTo>
                  <a:lnTo>
                    <a:pt x="136" y="499"/>
                  </a:lnTo>
                  <a:lnTo>
                    <a:pt x="159" y="521"/>
                  </a:lnTo>
                  <a:lnTo>
                    <a:pt x="136" y="544"/>
                  </a:lnTo>
                  <a:lnTo>
                    <a:pt x="68" y="567"/>
                  </a:lnTo>
                  <a:lnTo>
                    <a:pt x="45" y="635"/>
                  </a:lnTo>
                  <a:lnTo>
                    <a:pt x="0" y="567"/>
                  </a:lnTo>
                  <a:lnTo>
                    <a:pt x="23" y="521"/>
                  </a:lnTo>
                  <a:lnTo>
                    <a:pt x="68" y="521"/>
                  </a:lnTo>
                  <a:lnTo>
                    <a:pt x="113" y="499"/>
                  </a:lnTo>
                  <a:lnTo>
                    <a:pt x="159" y="317"/>
                  </a:lnTo>
                  <a:lnTo>
                    <a:pt x="204" y="294"/>
                  </a:lnTo>
                  <a:lnTo>
                    <a:pt x="159" y="272"/>
                  </a:lnTo>
                  <a:lnTo>
                    <a:pt x="181" y="226"/>
                  </a:lnTo>
                  <a:lnTo>
                    <a:pt x="159" y="181"/>
                  </a:lnTo>
                  <a:lnTo>
                    <a:pt x="181" y="136"/>
                  </a:lnTo>
                  <a:lnTo>
                    <a:pt x="204" y="113"/>
                  </a:lnTo>
                  <a:lnTo>
                    <a:pt x="272" y="158"/>
                  </a:lnTo>
                  <a:lnTo>
                    <a:pt x="340" y="113"/>
                  </a:lnTo>
                  <a:lnTo>
                    <a:pt x="340" y="68"/>
                  </a:lnTo>
                  <a:lnTo>
                    <a:pt x="363" y="45"/>
                  </a:lnTo>
                  <a:lnTo>
                    <a:pt x="340" y="22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04" name="Freeform 160"/>
            <p:cNvSpPr>
              <a:spLocks/>
            </p:cNvSpPr>
            <p:nvPr/>
          </p:nvSpPr>
          <p:spPr bwMode="auto">
            <a:xfrm>
              <a:off x="2875" y="4703"/>
              <a:ext cx="295" cy="431"/>
            </a:xfrm>
            <a:custGeom>
              <a:avLst/>
              <a:gdLst>
                <a:gd name="T0" fmla="*/ 250 w 295"/>
                <a:gd name="T1" fmla="*/ 45 h 431"/>
                <a:gd name="T2" fmla="*/ 272 w 295"/>
                <a:gd name="T3" fmla="*/ 90 h 431"/>
                <a:gd name="T4" fmla="*/ 250 w 295"/>
                <a:gd name="T5" fmla="*/ 136 h 431"/>
                <a:gd name="T6" fmla="*/ 295 w 295"/>
                <a:gd name="T7" fmla="*/ 158 h 431"/>
                <a:gd name="T8" fmla="*/ 250 w 295"/>
                <a:gd name="T9" fmla="*/ 181 h 431"/>
                <a:gd name="T10" fmla="*/ 204 w 295"/>
                <a:gd name="T11" fmla="*/ 363 h 431"/>
                <a:gd name="T12" fmla="*/ 159 w 295"/>
                <a:gd name="T13" fmla="*/ 385 h 431"/>
                <a:gd name="T14" fmla="*/ 114 w 295"/>
                <a:gd name="T15" fmla="*/ 385 h 431"/>
                <a:gd name="T16" fmla="*/ 91 w 295"/>
                <a:gd name="T17" fmla="*/ 431 h 431"/>
                <a:gd name="T18" fmla="*/ 0 w 295"/>
                <a:gd name="T19" fmla="*/ 363 h 431"/>
                <a:gd name="T20" fmla="*/ 0 w 295"/>
                <a:gd name="T21" fmla="*/ 294 h 431"/>
                <a:gd name="T22" fmla="*/ 46 w 295"/>
                <a:gd name="T23" fmla="*/ 249 h 431"/>
                <a:gd name="T24" fmla="*/ 91 w 295"/>
                <a:gd name="T25" fmla="*/ 249 h 431"/>
                <a:gd name="T26" fmla="*/ 68 w 295"/>
                <a:gd name="T27" fmla="*/ 158 h 431"/>
                <a:gd name="T28" fmla="*/ 114 w 295"/>
                <a:gd name="T29" fmla="*/ 90 h 431"/>
                <a:gd name="T30" fmla="*/ 114 w 295"/>
                <a:gd name="T31" fmla="*/ 45 h 431"/>
                <a:gd name="T32" fmla="*/ 159 w 295"/>
                <a:gd name="T33" fmla="*/ 0 h 431"/>
                <a:gd name="T34" fmla="*/ 159 w 295"/>
                <a:gd name="T35" fmla="*/ 45 h 431"/>
                <a:gd name="T36" fmla="*/ 250 w 295"/>
                <a:gd name="T37" fmla="*/ 4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5" h="431">
                  <a:moveTo>
                    <a:pt x="250" y="45"/>
                  </a:moveTo>
                  <a:lnTo>
                    <a:pt x="272" y="90"/>
                  </a:lnTo>
                  <a:lnTo>
                    <a:pt x="250" y="136"/>
                  </a:lnTo>
                  <a:lnTo>
                    <a:pt x="295" y="158"/>
                  </a:lnTo>
                  <a:lnTo>
                    <a:pt x="250" y="181"/>
                  </a:lnTo>
                  <a:lnTo>
                    <a:pt x="204" y="363"/>
                  </a:lnTo>
                  <a:lnTo>
                    <a:pt x="159" y="385"/>
                  </a:lnTo>
                  <a:lnTo>
                    <a:pt x="114" y="385"/>
                  </a:lnTo>
                  <a:lnTo>
                    <a:pt x="91" y="431"/>
                  </a:lnTo>
                  <a:lnTo>
                    <a:pt x="0" y="363"/>
                  </a:lnTo>
                  <a:lnTo>
                    <a:pt x="0" y="294"/>
                  </a:lnTo>
                  <a:lnTo>
                    <a:pt x="46" y="249"/>
                  </a:lnTo>
                  <a:lnTo>
                    <a:pt x="91" y="249"/>
                  </a:lnTo>
                  <a:lnTo>
                    <a:pt x="68" y="158"/>
                  </a:lnTo>
                  <a:lnTo>
                    <a:pt x="114" y="90"/>
                  </a:lnTo>
                  <a:lnTo>
                    <a:pt x="114" y="45"/>
                  </a:lnTo>
                  <a:lnTo>
                    <a:pt x="159" y="0"/>
                  </a:lnTo>
                  <a:lnTo>
                    <a:pt x="159" y="45"/>
                  </a:lnTo>
                  <a:lnTo>
                    <a:pt x="250" y="45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05" name="Freeform 161"/>
            <p:cNvSpPr>
              <a:spLocks/>
            </p:cNvSpPr>
            <p:nvPr/>
          </p:nvSpPr>
          <p:spPr bwMode="auto">
            <a:xfrm>
              <a:off x="3011" y="4090"/>
              <a:ext cx="545" cy="363"/>
            </a:xfrm>
            <a:custGeom>
              <a:avLst/>
              <a:gdLst>
                <a:gd name="T0" fmla="*/ 318 w 545"/>
                <a:gd name="T1" fmla="*/ 272 h 363"/>
                <a:gd name="T2" fmla="*/ 340 w 545"/>
                <a:gd name="T3" fmla="*/ 227 h 363"/>
                <a:gd name="T4" fmla="*/ 386 w 545"/>
                <a:gd name="T5" fmla="*/ 250 h 363"/>
                <a:gd name="T6" fmla="*/ 431 w 545"/>
                <a:gd name="T7" fmla="*/ 250 h 363"/>
                <a:gd name="T8" fmla="*/ 499 w 545"/>
                <a:gd name="T9" fmla="*/ 272 h 363"/>
                <a:gd name="T10" fmla="*/ 545 w 545"/>
                <a:gd name="T11" fmla="*/ 250 h 363"/>
                <a:gd name="T12" fmla="*/ 499 w 545"/>
                <a:gd name="T13" fmla="*/ 182 h 363"/>
                <a:gd name="T14" fmla="*/ 522 w 545"/>
                <a:gd name="T15" fmla="*/ 136 h 363"/>
                <a:gd name="T16" fmla="*/ 477 w 545"/>
                <a:gd name="T17" fmla="*/ 136 h 363"/>
                <a:gd name="T18" fmla="*/ 477 w 545"/>
                <a:gd name="T19" fmla="*/ 91 h 363"/>
                <a:gd name="T20" fmla="*/ 408 w 545"/>
                <a:gd name="T21" fmla="*/ 68 h 363"/>
                <a:gd name="T22" fmla="*/ 363 w 545"/>
                <a:gd name="T23" fmla="*/ 0 h 363"/>
                <a:gd name="T24" fmla="*/ 340 w 545"/>
                <a:gd name="T25" fmla="*/ 0 h 363"/>
                <a:gd name="T26" fmla="*/ 318 w 545"/>
                <a:gd name="T27" fmla="*/ 46 h 363"/>
                <a:gd name="T28" fmla="*/ 272 w 545"/>
                <a:gd name="T29" fmla="*/ 68 h 363"/>
                <a:gd name="T30" fmla="*/ 227 w 545"/>
                <a:gd name="T31" fmla="*/ 114 h 363"/>
                <a:gd name="T32" fmla="*/ 250 w 545"/>
                <a:gd name="T33" fmla="*/ 136 h 363"/>
                <a:gd name="T34" fmla="*/ 272 w 545"/>
                <a:gd name="T35" fmla="*/ 204 h 363"/>
                <a:gd name="T36" fmla="*/ 250 w 545"/>
                <a:gd name="T37" fmla="*/ 250 h 363"/>
                <a:gd name="T38" fmla="*/ 227 w 545"/>
                <a:gd name="T39" fmla="*/ 272 h 363"/>
                <a:gd name="T40" fmla="*/ 227 w 545"/>
                <a:gd name="T41" fmla="*/ 227 h 363"/>
                <a:gd name="T42" fmla="*/ 204 w 545"/>
                <a:gd name="T43" fmla="*/ 272 h 363"/>
                <a:gd name="T44" fmla="*/ 159 w 545"/>
                <a:gd name="T45" fmla="*/ 272 h 363"/>
                <a:gd name="T46" fmla="*/ 136 w 545"/>
                <a:gd name="T47" fmla="*/ 295 h 363"/>
                <a:gd name="T48" fmla="*/ 114 w 545"/>
                <a:gd name="T49" fmla="*/ 295 h 363"/>
                <a:gd name="T50" fmla="*/ 91 w 545"/>
                <a:gd name="T51" fmla="*/ 318 h 363"/>
                <a:gd name="T52" fmla="*/ 46 w 545"/>
                <a:gd name="T53" fmla="*/ 295 h 363"/>
                <a:gd name="T54" fmla="*/ 0 w 545"/>
                <a:gd name="T55" fmla="*/ 250 h 363"/>
                <a:gd name="T56" fmla="*/ 0 w 545"/>
                <a:gd name="T57" fmla="*/ 341 h 363"/>
                <a:gd name="T58" fmla="*/ 91 w 545"/>
                <a:gd name="T59" fmla="*/ 363 h 363"/>
                <a:gd name="T60" fmla="*/ 136 w 545"/>
                <a:gd name="T61" fmla="*/ 363 h 363"/>
                <a:gd name="T62" fmla="*/ 182 w 545"/>
                <a:gd name="T63" fmla="*/ 318 h 363"/>
                <a:gd name="T64" fmla="*/ 250 w 545"/>
                <a:gd name="T65" fmla="*/ 318 h 363"/>
                <a:gd name="T66" fmla="*/ 295 w 545"/>
                <a:gd name="T67" fmla="*/ 272 h 363"/>
                <a:gd name="T68" fmla="*/ 318 w 545"/>
                <a:gd name="T69" fmla="*/ 27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363">
                  <a:moveTo>
                    <a:pt x="318" y="272"/>
                  </a:moveTo>
                  <a:lnTo>
                    <a:pt x="340" y="227"/>
                  </a:lnTo>
                  <a:lnTo>
                    <a:pt x="386" y="250"/>
                  </a:lnTo>
                  <a:lnTo>
                    <a:pt x="431" y="250"/>
                  </a:lnTo>
                  <a:lnTo>
                    <a:pt x="499" y="272"/>
                  </a:lnTo>
                  <a:lnTo>
                    <a:pt x="545" y="250"/>
                  </a:lnTo>
                  <a:lnTo>
                    <a:pt x="499" y="182"/>
                  </a:lnTo>
                  <a:lnTo>
                    <a:pt x="522" y="136"/>
                  </a:lnTo>
                  <a:lnTo>
                    <a:pt x="477" y="136"/>
                  </a:lnTo>
                  <a:lnTo>
                    <a:pt x="477" y="91"/>
                  </a:lnTo>
                  <a:lnTo>
                    <a:pt x="408" y="68"/>
                  </a:lnTo>
                  <a:lnTo>
                    <a:pt x="363" y="0"/>
                  </a:lnTo>
                  <a:lnTo>
                    <a:pt x="340" y="0"/>
                  </a:lnTo>
                  <a:lnTo>
                    <a:pt x="318" y="46"/>
                  </a:lnTo>
                  <a:lnTo>
                    <a:pt x="272" y="68"/>
                  </a:lnTo>
                  <a:lnTo>
                    <a:pt x="227" y="114"/>
                  </a:lnTo>
                  <a:lnTo>
                    <a:pt x="250" y="136"/>
                  </a:lnTo>
                  <a:lnTo>
                    <a:pt x="272" y="204"/>
                  </a:lnTo>
                  <a:lnTo>
                    <a:pt x="250" y="250"/>
                  </a:lnTo>
                  <a:lnTo>
                    <a:pt x="227" y="272"/>
                  </a:lnTo>
                  <a:lnTo>
                    <a:pt x="227" y="227"/>
                  </a:lnTo>
                  <a:lnTo>
                    <a:pt x="204" y="272"/>
                  </a:lnTo>
                  <a:lnTo>
                    <a:pt x="159" y="272"/>
                  </a:lnTo>
                  <a:lnTo>
                    <a:pt x="136" y="295"/>
                  </a:lnTo>
                  <a:lnTo>
                    <a:pt x="114" y="295"/>
                  </a:lnTo>
                  <a:lnTo>
                    <a:pt x="91" y="318"/>
                  </a:lnTo>
                  <a:lnTo>
                    <a:pt x="46" y="295"/>
                  </a:lnTo>
                  <a:lnTo>
                    <a:pt x="0" y="250"/>
                  </a:lnTo>
                  <a:lnTo>
                    <a:pt x="0" y="341"/>
                  </a:lnTo>
                  <a:lnTo>
                    <a:pt x="91" y="363"/>
                  </a:lnTo>
                  <a:lnTo>
                    <a:pt x="136" y="363"/>
                  </a:lnTo>
                  <a:lnTo>
                    <a:pt x="182" y="318"/>
                  </a:lnTo>
                  <a:lnTo>
                    <a:pt x="250" y="318"/>
                  </a:lnTo>
                  <a:lnTo>
                    <a:pt x="295" y="272"/>
                  </a:lnTo>
                  <a:lnTo>
                    <a:pt x="318" y="272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06" name="Freeform 162"/>
            <p:cNvSpPr>
              <a:spLocks/>
            </p:cNvSpPr>
            <p:nvPr/>
          </p:nvSpPr>
          <p:spPr bwMode="auto">
            <a:xfrm>
              <a:off x="3079" y="4362"/>
              <a:ext cx="272" cy="363"/>
            </a:xfrm>
            <a:custGeom>
              <a:avLst/>
              <a:gdLst>
                <a:gd name="T0" fmla="*/ 23 w 272"/>
                <a:gd name="T1" fmla="*/ 91 h 363"/>
                <a:gd name="T2" fmla="*/ 68 w 272"/>
                <a:gd name="T3" fmla="*/ 91 h 363"/>
                <a:gd name="T4" fmla="*/ 114 w 272"/>
                <a:gd name="T5" fmla="*/ 46 h 363"/>
                <a:gd name="T6" fmla="*/ 182 w 272"/>
                <a:gd name="T7" fmla="*/ 46 h 363"/>
                <a:gd name="T8" fmla="*/ 227 w 272"/>
                <a:gd name="T9" fmla="*/ 0 h 363"/>
                <a:gd name="T10" fmla="*/ 250 w 272"/>
                <a:gd name="T11" fmla="*/ 0 h 363"/>
                <a:gd name="T12" fmla="*/ 250 w 272"/>
                <a:gd name="T13" fmla="*/ 69 h 363"/>
                <a:gd name="T14" fmla="*/ 272 w 272"/>
                <a:gd name="T15" fmla="*/ 137 h 363"/>
                <a:gd name="T16" fmla="*/ 227 w 272"/>
                <a:gd name="T17" fmla="*/ 182 h 363"/>
                <a:gd name="T18" fmla="*/ 227 w 272"/>
                <a:gd name="T19" fmla="*/ 227 h 363"/>
                <a:gd name="T20" fmla="*/ 250 w 272"/>
                <a:gd name="T21" fmla="*/ 250 h 363"/>
                <a:gd name="T22" fmla="*/ 227 w 272"/>
                <a:gd name="T23" fmla="*/ 273 h 363"/>
                <a:gd name="T24" fmla="*/ 227 w 272"/>
                <a:gd name="T25" fmla="*/ 318 h 363"/>
                <a:gd name="T26" fmla="*/ 159 w 272"/>
                <a:gd name="T27" fmla="*/ 363 h 363"/>
                <a:gd name="T28" fmla="*/ 91 w 272"/>
                <a:gd name="T29" fmla="*/ 318 h 363"/>
                <a:gd name="T30" fmla="*/ 68 w 272"/>
                <a:gd name="T31" fmla="*/ 341 h 363"/>
                <a:gd name="T32" fmla="*/ 23 w 272"/>
                <a:gd name="T33" fmla="*/ 318 h 363"/>
                <a:gd name="T34" fmla="*/ 0 w 272"/>
                <a:gd name="T35" fmla="*/ 227 h 363"/>
                <a:gd name="T36" fmla="*/ 46 w 272"/>
                <a:gd name="T37" fmla="*/ 182 h 363"/>
                <a:gd name="T38" fmla="*/ 46 w 272"/>
                <a:gd name="T39" fmla="*/ 137 h 363"/>
                <a:gd name="T40" fmla="*/ 23 w 272"/>
                <a:gd name="T41" fmla="*/ 9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63">
                  <a:moveTo>
                    <a:pt x="23" y="91"/>
                  </a:moveTo>
                  <a:lnTo>
                    <a:pt x="68" y="91"/>
                  </a:lnTo>
                  <a:lnTo>
                    <a:pt x="114" y="46"/>
                  </a:lnTo>
                  <a:lnTo>
                    <a:pt x="182" y="46"/>
                  </a:lnTo>
                  <a:lnTo>
                    <a:pt x="227" y="0"/>
                  </a:lnTo>
                  <a:lnTo>
                    <a:pt x="250" y="0"/>
                  </a:lnTo>
                  <a:lnTo>
                    <a:pt x="250" y="69"/>
                  </a:lnTo>
                  <a:lnTo>
                    <a:pt x="272" y="137"/>
                  </a:lnTo>
                  <a:lnTo>
                    <a:pt x="227" y="182"/>
                  </a:lnTo>
                  <a:lnTo>
                    <a:pt x="227" y="227"/>
                  </a:lnTo>
                  <a:lnTo>
                    <a:pt x="250" y="250"/>
                  </a:lnTo>
                  <a:lnTo>
                    <a:pt x="227" y="273"/>
                  </a:lnTo>
                  <a:lnTo>
                    <a:pt x="227" y="318"/>
                  </a:lnTo>
                  <a:lnTo>
                    <a:pt x="159" y="363"/>
                  </a:lnTo>
                  <a:lnTo>
                    <a:pt x="91" y="318"/>
                  </a:lnTo>
                  <a:lnTo>
                    <a:pt x="68" y="341"/>
                  </a:lnTo>
                  <a:lnTo>
                    <a:pt x="23" y="318"/>
                  </a:lnTo>
                  <a:lnTo>
                    <a:pt x="0" y="227"/>
                  </a:lnTo>
                  <a:lnTo>
                    <a:pt x="46" y="182"/>
                  </a:lnTo>
                  <a:lnTo>
                    <a:pt x="46" y="137"/>
                  </a:lnTo>
                  <a:lnTo>
                    <a:pt x="23" y="91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07" name="Freeform 163"/>
            <p:cNvSpPr>
              <a:spLocks/>
            </p:cNvSpPr>
            <p:nvPr/>
          </p:nvSpPr>
          <p:spPr bwMode="auto">
            <a:xfrm>
              <a:off x="2694" y="4861"/>
              <a:ext cx="317" cy="409"/>
            </a:xfrm>
            <a:custGeom>
              <a:avLst/>
              <a:gdLst>
                <a:gd name="T0" fmla="*/ 249 w 317"/>
                <a:gd name="T1" fmla="*/ 0 h 409"/>
                <a:gd name="T2" fmla="*/ 272 w 317"/>
                <a:gd name="T3" fmla="*/ 91 h 409"/>
                <a:gd name="T4" fmla="*/ 227 w 317"/>
                <a:gd name="T5" fmla="*/ 91 h 409"/>
                <a:gd name="T6" fmla="*/ 181 w 317"/>
                <a:gd name="T7" fmla="*/ 136 h 409"/>
                <a:gd name="T8" fmla="*/ 181 w 317"/>
                <a:gd name="T9" fmla="*/ 205 h 409"/>
                <a:gd name="T10" fmla="*/ 272 w 317"/>
                <a:gd name="T11" fmla="*/ 273 h 409"/>
                <a:gd name="T12" fmla="*/ 317 w 317"/>
                <a:gd name="T13" fmla="*/ 341 h 409"/>
                <a:gd name="T14" fmla="*/ 272 w 317"/>
                <a:gd name="T15" fmla="*/ 363 h 409"/>
                <a:gd name="T16" fmla="*/ 249 w 317"/>
                <a:gd name="T17" fmla="*/ 386 h 409"/>
                <a:gd name="T18" fmla="*/ 204 w 317"/>
                <a:gd name="T19" fmla="*/ 409 h 409"/>
                <a:gd name="T20" fmla="*/ 136 w 317"/>
                <a:gd name="T21" fmla="*/ 386 h 409"/>
                <a:gd name="T22" fmla="*/ 90 w 317"/>
                <a:gd name="T23" fmla="*/ 318 h 409"/>
                <a:gd name="T24" fmla="*/ 90 w 317"/>
                <a:gd name="T25" fmla="*/ 273 h 409"/>
                <a:gd name="T26" fmla="*/ 45 w 317"/>
                <a:gd name="T27" fmla="*/ 227 h 409"/>
                <a:gd name="T28" fmla="*/ 45 w 317"/>
                <a:gd name="T29" fmla="*/ 182 h 409"/>
                <a:gd name="T30" fmla="*/ 0 w 317"/>
                <a:gd name="T31" fmla="*/ 159 h 409"/>
                <a:gd name="T32" fmla="*/ 22 w 317"/>
                <a:gd name="T33" fmla="*/ 136 h 409"/>
                <a:gd name="T34" fmla="*/ 45 w 317"/>
                <a:gd name="T35" fmla="*/ 114 h 409"/>
                <a:gd name="T36" fmla="*/ 45 w 317"/>
                <a:gd name="T37" fmla="*/ 91 h 409"/>
                <a:gd name="T38" fmla="*/ 90 w 317"/>
                <a:gd name="T39" fmla="*/ 68 h 409"/>
                <a:gd name="T40" fmla="*/ 68 w 317"/>
                <a:gd name="T41" fmla="*/ 46 h 409"/>
                <a:gd name="T42" fmla="*/ 45 w 317"/>
                <a:gd name="T43" fmla="*/ 0 h 409"/>
                <a:gd name="T44" fmla="*/ 113 w 317"/>
                <a:gd name="T45" fmla="*/ 0 h 409"/>
                <a:gd name="T46" fmla="*/ 249 w 317"/>
                <a:gd name="T47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7" h="409">
                  <a:moveTo>
                    <a:pt x="249" y="0"/>
                  </a:moveTo>
                  <a:lnTo>
                    <a:pt x="272" y="91"/>
                  </a:lnTo>
                  <a:lnTo>
                    <a:pt x="227" y="91"/>
                  </a:lnTo>
                  <a:lnTo>
                    <a:pt x="181" y="136"/>
                  </a:lnTo>
                  <a:lnTo>
                    <a:pt x="181" y="205"/>
                  </a:lnTo>
                  <a:lnTo>
                    <a:pt x="272" y="273"/>
                  </a:lnTo>
                  <a:lnTo>
                    <a:pt x="317" y="341"/>
                  </a:lnTo>
                  <a:lnTo>
                    <a:pt x="272" y="363"/>
                  </a:lnTo>
                  <a:lnTo>
                    <a:pt x="249" y="386"/>
                  </a:lnTo>
                  <a:lnTo>
                    <a:pt x="204" y="409"/>
                  </a:lnTo>
                  <a:lnTo>
                    <a:pt x="136" y="386"/>
                  </a:lnTo>
                  <a:lnTo>
                    <a:pt x="90" y="318"/>
                  </a:lnTo>
                  <a:lnTo>
                    <a:pt x="90" y="273"/>
                  </a:lnTo>
                  <a:lnTo>
                    <a:pt x="45" y="227"/>
                  </a:lnTo>
                  <a:lnTo>
                    <a:pt x="45" y="182"/>
                  </a:lnTo>
                  <a:lnTo>
                    <a:pt x="0" y="159"/>
                  </a:lnTo>
                  <a:lnTo>
                    <a:pt x="22" y="136"/>
                  </a:lnTo>
                  <a:lnTo>
                    <a:pt x="45" y="114"/>
                  </a:lnTo>
                  <a:lnTo>
                    <a:pt x="45" y="91"/>
                  </a:lnTo>
                  <a:lnTo>
                    <a:pt x="90" y="68"/>
                  </a:lnTo>
                  <a:lnTo>
                    <a:pt x="68" y="46"/>
                  </a:lnTo>
                  <a:lnTo>
                    <a:pt x="45" y="0"/>
                  </a:lnTo>
                  <a:lnTo>
                    <a:pt x="113" y="0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08" name="Freeform 164"/>
            <p:cNvSpPr>
              <a:spLocks/>
            </p:cNvSpPr>
            <p:nvPr/>
          </p:nvSpPr>
          <p:spPr bwMode="auto">
            <a:xfrm>
              <a:off x="2739" y="4589"/>
              <a:ext cx="295" cy="272"/>
            </a:xfrm>
            <a:custGeom>
              <a:avLst/>
              <a:gdLst>
                <a:gd name="T0" fmla="*/ 0 w 295"/>
                <a:gd name="T1" fmla="*/ 272 h 272"/>
                <a:gd name="T2" fmla="*/ 204 w 295"/>
                <a:gd name="T3" fmla="*/ 272 h 272"/>
                <a:gd name="T4" fmla="*/ 250 w 295"/>
                <a:gd name="T5" fmla="*/ 204 h 272"/>
                <a:gd name="T6" fmla="*/ 250 w 295"/>
                <a:gd name="T7" fmla="*/ 159 h 272"/>
                <a:gd name="T8" fmla="*/ 295 w 295"/>
                <a:gd name="T9" fmla="*/ 114 h 272"/>
                <a:gd name="T10" fmla="*/ 272 w 295"/>
                <a:gd name="T11" fmla="*/ 46 h 272"/>
                <a:gd name="T12" fmla="*/ 227 w 295"/>
                <a:gd name="T13" fmla="*/ 0 h 272"/>
                <a:gd name="T14" fmla="*/ 182 w 295"/>
                <a:gd name="T15" fmla="*/ 46 h 272"/>
                <a:gd name="T16" fmla="*/ 159 w 295"/>
                <a:gd name="T17" fmla="*/ 136 h 272"/>
                <a:gd name="T18" fmla="*/ 159 w 295"/>
                <a:gd name="T19" fmla="*/ 182 h 272"/>
                <a:gd name="T20" fmla="*/ 114 w 295"/>
                <a:gd name="T21" fmla="*/ 227 h 272"/>
                <a:gd name="T22" fmla="*/ 0 w 295"/>
                <a:gd name="T2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5" h="272">
                  <a:moveTo>
                    <a:pt x="0" y="272"/>
                  </a:moveTo>
                  <a:lnTo>
                    <a:pt x="204" y="272"/>
                  </a:lnTo>
                  <a:lnTo>
                    <a:pt x="250" y="204"/>
                  </a:lnTo>
                  <a:lnTo>
                    <a:pt x="250" y="159"/>
                  </a:lnTo>
                  <a:lnTo>
                    <a:pt x="295" y="114"/>
                  </a:lnTo>
                  <a:lnTo>
                    <a:pt x="272" y="46"/>
                  </a:lnTo>
                  <a:lnTo>
                    <a:pt x="227" y="0"/>
                  </a:lnTo>
                  <a:lnTo>
                    <a:pt x="182" y="46"/>
                  </a:lnTo>
                  <a:lnTo>
                    <a:pt x="159" y="136"/>
                  </a:lnTo>
                  <a:lnTo>
                    <a:pt x="159" y="182"/>
                  </a:lnTo>
                  <a:lnTo>
                    <a:pt x="114" y="227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09" name="Freeform 165"/>
            <p:cNvSpPr>
              <a:spLocks/>
            </p:cNvSpPr>
            <p:nvPr/>
          </p:nvSpPr>
          <p:spPr bwMode="auto">
            <a:xfrm>
              <a:off x="2784" y="4226"/>
              <a:ext cx="363" cy="522"/>
            </a:xfrm>
            <a:custGeom>
              <a:avLst/>
              <a:gdLst>
                <a:gd name="T0" fmla="*/ 227 w 363"/>
                <a:gd name="T1" fmla="*/ 114 h 522"/>
                <a:gd name="T2" fmla="*/ 205 w 363"/>
                <a:gd name="T3" fmla="*/ 114 h 522"/>
                <a:gd name="T4" fmla="*/ 205 w 363"/>
                <a:gd name="T5" fmla="*/ 136 h 522"/>
                <a:gd name="T6" fmla="*/ 159 w 363"/>
                <a:gd name="T7" fmla="*/ 136 h 522"/>
                <a:gd name="T8" fmla="*/ 159 w 363"/>
                <a:gd name="T9" fmla="*/ 114 h 522"/>
                <a:gd name="T10" fmla="*/ 137 w 363"/>
                <a:gd name="T11" fmla="*/ 91 h 522"/>
                <a:gd name="T12" fmla="*/ 159 w 363"/>
                <a:gd name="T13" fmla="*/ 68 h 522"/>
                <a:gd name="T14" fmla="*/ 182 w 363"/>
                <a:gd name="T15" fmla="*/ 46 h 522"/>
                <a:gd name="T16" fmla="*/ 159 w 363"/>
                <a:gd name="T17" fmla="*/ 0 h 522"/>
                <a:gd name="T18" fmla="*/ 69 w 363"/>
                <a:gd name="T19" fmla="*/ 23 h 522"/>
                <a:gd name="T20" fmla="*/ 46 w 363"/>
                <a:gd name="T21" fmla="*/ 23 h 522"/>
                <a:gd name="T22" fmla="*/ 46 w 363"/>
                <a:gd name="T23" fmla="*/ 91 h 522"/>
                <a:gd name="T24" fmla="*/ 91 w 363"/>
                <a:gd name="T25" fmla="*/ 91 h 522"/>
                <a:gd name="T26" fmla="*/ 69 w 363"/>
                <a:gd name="T27" fmla="*/ 136 h 522"/>
                <a:gd name="T28" fmla="*/ 0 w 363"/>
                <a:gd name="T29" fmla="*/ 136 h 522"/>
                <a:gd name="T30" fmla="*/ 0 w 363"/>
                <a:gd name="T31" fmla="*/ 182 h 522"/>
                <a:gd name="T32" fmla="*/ 69 w 363"/>
                <a:gd name="T33" fmla="*/ 205 h 522"/>
                <a:gd name="T34" fmla="*/ 91 w 363"/>
                <a:gd name="T35" fmla="*/ 250 h 522"/>
                <a:gd name="T36" fmla="*/ 91 w 363"/>
                <a:gd name="T37" fmla="*/ 318 h 522"/>
                <a:gd name="T38" fmla="*/ 182 w 363"/>
                <a:gd name="T39" fmla="*/ 363 h 522"/>
                <a:gd name="T40" fmla="*/ 227 w 363"/>
                <a:gd name="T41" fmla="*/ 409 h 522"/>
                <a:gd name="T42" fmla="*/ 250 w 363"/>
                <a:gd name="T43" fmla="*/ 477 h 522"/>
                <a:gd name="T44" fmla="*/ 250 w 363"/>
                <a:gd name="T45" fmla="*/ 522 h 522"/>
                <a:gd name="T46" fmla="*/ 341 w 363"/>
                <a:gd name="T47" fmla="*/ 522 h 522"/>
                <a:gd name="T48" fmla="*/ 363 w 363"/>
                <a:gd name="T49" fmla="*/ 477 h 522"/>
                <a:gd name="T50" fmla="*/ 318 w 363"/>
                <a:gd name="T51" fmla="*/ 454 h 522"/>
                <a:gd name="T52" fmla="*/ 295 w 363"/>
                <a:gd name="T53" fmla="*/ 363 h 522"/>
                <a:gd name="T54" fmla="*/ 341 w 363"/>
                <a:gd name="T55" fmla="*/ 318 h 522"/>
                <a:gd name="T56" fmla="*/ 341 w 363"/>
                <a:gd name="T57" fmla="*/ 273 h 522"/>
                <a:gd name="T58" fmla="*/ 318 w 363"/>
                <a:gd name="T59" fmla="*/ 227 h 522"/>
                <a:gd name="T60" fmla="*/ 227 w 363"/>
                <a:gd name="T61" fmla="*/ 205 h 522"/>
                <a:gd name="T62" fmla="*/ 227 w 363"/>
                <a:gd name="T63" fmla="*/ 1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3" h="522">
                  <a:moveTo>
                    <a:pt x="227" y="114"/>
                  </a:moveTo>
                  <a:lnTo>
                    <a:pt x="205" y="114"/>
                  </a:lnTo>
                  <a:lnTo>
                    <a:pt x="205" y="136"/>
                  </a:lnTo>
                  <a:lnTo>
                    <a:pt x="159" y="136"/>
                  </a:lnTo>
                  <a:lnTo>
                    <a:pt x="159" y="114"/>
                  </a:lnTo>
                  <a:lnTo>
                    <a:pt x="137" y="91"/>
                  </a:lnTo>
                  <a:lnTo>
                    <a:pt x="159" y="68"/>
                  </a:lnTo>
                  <a:lnTo>
                    <a:pt x="182" y="46"/>
                  </a:lnTo>
                  <a:lnTo>
                    <a:pt x="159" y="0"/>
                  </a:lnTo>
                  <a:lnTo>
                    <a:pt x="69" y="23"/>
                  </a:lnTo>
                  <a:lnTo>
                    <a:pt x="46" y="23"/>
                  </a:lnTo>
                  <a:lnTo>
                    <a:pt x="46" y="91"/>
                  </a:lnTo>
                  <a:lnTo>
                    <a:pt x="91" y="91"/>
                  </a:lnTo>
                  <a:lnTo>
                    <a:pt x="69" y="136"/>
                  </a:lnTo>
                  <a:lnTo>
                    <a:pt x="0" y="136"/>
                  </a:lnTo>
                  <a:lnTo>
                    <a:pt x="0" y="182"/>
                  </a:lnTo>
                  <a:lnTo>
                    <a:pt x="69" y="205"/>
                  </a:lnTo>
                  <a:lnTo>
                    <a:pt x="91" y="250"/>
                  </a:lnTo>
                  <a:lnTo>
                    <a:pt x="91" y="318"/>
                  </a:lnTo>
                  <a:lnTo>
                    <a:pt x="182" y="363"/>
                  </a:lnTo>
                  <a:lnTo>
                    <a:pt x="227" y="409"/>
                  </a:lnTo>
                  <a:lnTo>
                    <a:pt x="250" y="477"/>
                  </a:lnTo>
                  <a:lnTo>
                    <a:pt x="250" y="522"/>
                  </a:lnTo>
                  <a:lnTo>
                    <a:pt x="341" y="522"/>
                  </a:lnTo>
                  <a:lnTo>
                    <a:pt x="363" y="477"/>
                  </a:lnTo>
                  <a:lnTo>
                    <a:pt x="318" y="454"/>
                  </a:lnTo>
                  <a:lnTo>
                    <a:pt x="295" y="363"/>
                  </a:lnTo>
                  <a:lnTo>
                    <a:pt x="341" y="318"/>
                  </a:lnTo>
                  <a:lnTo>
                    <a:pt x="341" y="273"/>
                  </a:lnTo>
                  <a:lnTo>
                    <a:pt x="318" y="227"/>
                  </a:lnTo>
                  <a:lnTo>
                    <a:pt x="227" y="205"/>
                  </a:lnTo>
                  <a:lnTo>
                    <a:pt x="227" y="114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10" name="Freeform 166"/>
            <p:cNvSpPr>
              <a:spLocks/>
            </p:cNvSpPr>
            <p:nvPr/>
          </p:nvSpPr>
          <p:spPr bwMode="auto">
            <a:xfrm>
              <a:off x="2512" y="4204"/>
              <a:ext cx="454" cy="521"/>
            </a:xfrm>
            <a:custGeom>
              <a:avLst/>
              <a:gdLst>
                <a:gd name="T0" fmla="*/ 386 w 454"/>
                <a:gd name="T1" fmla="*/ 521 h 521"/>
                <a:gd name="T2" fmla="*/ 409 w 454"/>
                <a:gd name="T3" fmla="*/ 431 h 521"/>
                <a:gd name="T4" fmla="*/ 454 w 454"/>
                <a:gd name="T5" fmla="*/ 385 h 521"/>
                <a:gd name="T6" fmla="*/ 363 w 454"/>
                <a:gd name="T7" fmla="*/ 340 h 521"/>
                <a:gd name="T8" fmla="*/ 363 w 454"/>
                <a:gd name="T9" fmla="*/ 272 h 521"/>
                <a:gd name="T10" fmla="*/ 341 w 454"/>
                <a:gd name="T11" fmla="*/ 227 h 521"/>
                <a:gd name="T12" fmla="*/ 272 w 454"/>
                <a:gd name="T13" fmla="*/ 204 h 521"/>
                <a:gd name="T14" fmla="*/ 272 w 454"/>
                <a:gd name="T15" fmla="*/ 158 h 521"/>
                <a:gd name="T16" fmla="*/ 341 w 454"/>
                <a:gd name="T17" fmla="*/ 158 h 521"/>
                <a:gd name="T18" fmla="*/ 363 w 454"/>
                <a:gd name="T19" fmla="*/ 113 h 521"/>
                <a:gd name="T20" fmla="*/ 318 w 454"/>
                <a:gd name="T21" fmla="*/ 113 h 521"/>
                <a:gd name="T22" fmla="*/ 318 w 454"/>
                <a:gd name="T23" fmla="*/ 45 h 521"/>
                <a:gd name="T24" fmla="*/ 272 w 454"/>
                <a:gd name="T25" fmla="*/ 22 h 521"/>
                <a:gd name="T26" fmla="*/ 227 w 454"/>
                <a:gd name="T27" fmla="*/ 22 h 521"/>
                <a:gd name="T28" fmla="*/ 182 w 454"/>
                <a:gd name="T29" fmla="*/ 0 h 521"/>
                <a:gd name="T30" fmla="*/ 136 w 454"/>
                <a:gd name="T31" fmla="*/ 22 h 521"/>
                <a:gd name="T32" fmla="*/ 136 w 454"/>
                <a:gd name="T33" fmla="*/ 68 h 521"/>
                <a:gd name="T34" fmla="*/ 136 w 454"/>
                <a:gd name="T35" fmla="*/ 158 h 521"/>
                <a:gd name="T36" fmla="*/ 91 w 454"/>
                <a:gd name="T37" fmla="*/ 181 h 521"/>
                <a:gd name="T38" fmla="*/ 0 w 454"/>
                <a:gd name="T39" fmla="*/ 295 h 521"/>
                <a:gd name="T40" fmla="*/ 0 w 454"/>
                <a:gd name="T41" fmla="*/ 340 h 521"/>
                <a:gd name="T42" fmla="*/ 23 w 454"/>
                <a:gd name="T43" fmla="*/ 363 h 521"/>
                <a:gd name="T44" fmla="*/ 23 w 454"/>
                <a:gd name="T45" fmla="*/ 408 h 521"/>
                <a:gd name="T46" fmla="*/ 46 w 454"/>
                <a:gd name="T47" fmla="*/ 385 h 521"/>
                <a:gd name="T48" fmla="*/ 91 w 454"/>
                <a:gd name="T49" fmla="*/ 385 h 521"/>
                <a:gd name="T50" fmla="*/ 114 w 454"/>
                <a:gd name="T51" fmla="*/ 408 h 521"/>
                <a:gd name="T52" fmla="*/ 114 w 454"/>
                <a:gd name="T53" fmla="*/ 385 h 521"/>
                <a:gd name="T54" fmla="*/ 182 w 454"/>
                <a:gd name="T55" fmla="*/ 408 h 521"/>
                <a:gd name="T56" fmla="*/ 182 w 454"/>
                <a:gd name="T57" fmla="*/ 453 h 521"/>
                <a:gd name="T58" fmla="*/ 250 w 454"/>
                <a:gd name="T59" fmla="*/ 499 h 521"/>
                <a:gd name="T60" fmla="*/ 295 w 454"/>
                <a:gd name="T61" fmla="*/ 499 h 521"/>
                <a:gd name="T62" fmla="*/ 318 w 454"/>
                <a:gd name="T63" fmla="*/ 476 h 521"/>
                <a:gd name="T64" fmla="*/ 341 w 454"/>
                <a:gd name="T65" fmla="*/ 476 h 521"/>
                <a:gd name="T66" fmla="*/ 363 w 454"/>
                <a:gd name="T67" fmla="*/ 499 h 521"/>
                <a:gd name="T68" fmla="*/ 386 w 454"/>
                <a:gd name="T69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4" h="521">
                  <a:moveTo>
                    <a:pt x="386" y="521"/>
                  </a:moveTo>
                  <a:lnTo>
                    <a:pt x="409" y="431"/>
                  </a:lnTo>
                  <a:lnTo>
                    <a:pt x="454" y="385"/>
                  </a:lnTo>
                  <a:lnTo>
                    <a:pt x="363" y="340"/>
                  </a:lnTo>
                  <a:lnTo>
                    <a:pt x="363" y="272"/>
                  </a:lnTo>
                  <a:lnTo>
                    <a:pt x="341" y="227"/>
                  </a:lnTo>
                  <a:lnTo>
                    <a:pt x="272" y="204"/>
                  </a:lnTo>
                  <a:lnTo>
                    <a:pt x="272" y="158"/>
                  </a:lnTo>
                  <a:lnTo>
                    <a:pt x="341" y="158"/>
                  </a:lnTo>
                  <a:lnTo>
                    <a:pt x="363" y="113"/>
                  </a:lnTo>
                  <a:lnTo>
                    <a:pt x="318" y="113"/>
                  </a:lnTo>
                  <a:lnTo>
                    <a:pt x="318" y="45"/>
                  </a:lnTo>
                  <a:lnTo>
                    <a:pt x="272" y="22"/>
                  </a:lnTo>
                  <a:lnTo>
                    <a:pt x="227" y="22"/>
                  </a:lnTo>
                  <a:lnTo>
                    <a:pt x="182" y="0"/>
                  </a:lnTo>
                  <a:lnTo>
                    <a:pt x="136" y="22"/>
                  </a:lnTo>
                  <a:lnTo>
                    <a:pt x="136" y="68"/>
                  </a:lnTo>
                  <a:lnTo>
                    <a:pt x="136" y="158"/>
                  </a:lnTo>
                  <a:lnTo>
                    <a:pt x="91" y="181"/>
                  </a:lnTo>
                  <a:lnTo>
                    <a:pt x="0" y="295"/>
                  </a:lnTo>
                  <a:lnTo>
                    <a:pt x="0" y="340"/>
                  </a:lnTo>
                  <a:lnTo>
                    <a:pt x="23" y="363"/>
                  </a:lnTo>
                  <a:lnTo>
                    <a:pt x="23" y="408"/>
                  </a:lnTo>
                  <a:lnTo>
                    <a:pt x="46" y="385"/>
                  </a:lnTo>
                  <a:lnTo>
                    <a:pt x="91" y="385"/>
                  </a:lnTo>
                  <a:lnTo>
                    <a:pt x="114" y="408"/>
                  </a:lnTo>
                  <a:lnTo>
                    <a:pt x="114" y="385"/>
                  </a:lnTo>
                  <a:lnTo>
                    <a:pt x="182" y="408"/>
                  </a:lnTo>
                  <a:lnTo>
                    <a:pt x="182" y="453"/>
                  </a:lnTo>
                  <a:lnTo>
                    <a:pt x="250" y="499"/>
                  </a:lnTo>
                  <a:lnTo>
                    <a:pt x="295" y="499"/>
                  </a:lnTo>
                  <a:lnTo>
                    <a:pt x="318" y="476"/>
                  </a:lnTo>
                  <a:lnTo>
                    <a:pt x="341" y="476"/>
                  </a:lnTo>
                  <a:lnTo>
                    <a:pt x="363" y="499"/>
                  </a:lnTo>
                  <a:lnTo>
                    <a:pt x="386" y="521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11" name="Freeform 167"/>
            <p:cNvSpPr>
              <a:spLocks/>
            </p:cNvSpPr>
            <p:nvPr/>
          </p:nvSpPr>
          <p:spPr bwMode="auto">
            <a:xfrm>
              <a:off x="2127" y="4181"/>
              <a:ext cx="521" cy="204"/>
            </a:xfrm>
            <a:custGeom>
              <a:avLst/>
              <a:gdLst>
                <a:gd name="T0" fmla="*/ 521 w 521"/>
                <a:gd name="T1" fmla="*/ 45 h 204"/>
                <a:gd name="T2" fmla="*/ 521 w 521"/>
                <a:gd name="T3" fmla="*/ 181 h 204"/>
                <a:gd name="T4" fmla="*/ 476 w 521"/>
                <a:gd name="T5" fmla="*/ 204 h 204"/>
                <a:gd name="T6" fmla="*/ 385 w 521"/>
                <a:gd name="T7" fmla="*/ 204 h 204"/>
                <a:gd name="T8" fmla="*/ 385 w 521"/>
                <a:gd name="T9" fmla="*/ 159 h 204"/>
                <a:gd name="T10" fmla="*/ 363 w 521"/>
                <a:gd name="T11" fmla="*/ 136 h 204"/>
                <a:gd name="T12" fmla="*/ 317 w 521"/>
                <a:gd name="T13" fmla="*/ 113 h 204"/>
                <a:gd name="T14" fmla="*/ 272 w 521"/>
                <a:gd name="T15" fmla="*/ 136 h 204"/>
                <a:gd name="T16" fmla="*/ 249 w 521"/>
                <a:gd name="T17" fmla="*/ 113 h 204"/>
                <a:gd name="T18" fmla="*/ 204 w 521"/>
                <a:gd name="T19" fmla="*/ 91 h 204"/>
                <a:gd name="T20" fmla="*/ 159 w 521"/>
                <a:gd name="T21" fmla="*/ 136 h 204"/>
                <a:gd name="T22" fmla="*/ 90 w 521"/>
                <a:gd name="T23" fmla="*/ 159 h 204"/>
                <a:gd name="T24" fmla="*/ 45 w 521"/>
                <a:gd name="T25" fmla="*/ 159 h 204"/>
                <a:gd name="T26" fmla="*/ 0 w 521"/>
                <a:gd name="T27" fmla="*/ 159 h 204"/>
                <a:gd name="T28" fmla="*/ 22 w 521"/>
                <a:gd name="T29" fmla="*/ 91 h 204"/>
                <a:gd name="T30" fmla="*/ 90 w 521"/>
                <a:gd name="T31" fmla="*/ 91 h 204"/>
                <a:gd name="T32" fmla="*/ 113 w 521"/>
                <a:gd name="T33" fmla="*/ 23 h 204"/>
                <a:gd name="T34" fmla="*/ 136 w 521"/>
                <a:gd name="T35" fmla="*/ 23 h 204"/>
                <a:gd name="T36" fmla="*/ 181 w 521"/>
                <a:gd name="T37" fmla="*/ 0 h 204"/>
                <a:gd name="T38" fmla="*/ 204 w 521"/>
                <a:gd name="T39" fmla="*/ 0 h 204"/>
                <a:gd name="T40" fmla="*/ 272 w 521"/>
                <a:gd name="T41" fmla="*/ 45 h 204"/>
                <a:gd name="T42" fmla="*/ 385 w 521"/>
                <a:gd name="T43" fmla="*/ 68 h 204"/>
                <a:gd name="T44" fmla="*/ 476 w 521"/>
                <a:gd name="T45" fmla="*/ 68 h 204"/>
                <a:gd name="T46" fmla="*/ 521 w 521"/>
                <a:gd name="T47" fmla="*/ 4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1" h="204">
                  <a:moveTo>
                    <a:pt x="521" y="45"/>
                  </a:moveTo>
                  <a:lnTo>
                    <a:pt x="521" y="181"/>
                  </a:lnTo>
                  <a:lnTo>
                    <a:pt x="476" y="204"/>
                  </a:lnTo>
                  <a:lnTo>
                    <a:pt x="385" y="204"/>
                  </a:lnTo>
                  <a:lnTo>
                    <a:pt x="385" y="159"/>
                  </a:lnTo>
                  <a:lnTo>
                    <a:pt x="363" y="136"/>
                  </a:lnTo>
                  <a:lnTo>
                    <a:pt x="317" y="113"/>
                  </a:lnTo>
                  <a:lnTo>
                    <a:pt x="272" y="136"/>
                  </a:lnTo>
                  <a:lnTo>
                    <a:pt x="249" y="113"/>
                  </a:lnTo>
                  <a:lnTo>
                    <a:pt x="204" y="91"/>
                  </a:lnTo>
                  <a:lnTo>
                    <a:pt x="159" y="136"/>
                  </a:lnTo>
                  <a:lnTo>
                    <a:pt x="90" y="159"/>
                  </a:lnTo>
                  <a:lnTo>
                    <a:pt x="45" y="159"/>
                  </a:lnTo>
                  <a:lnTo>
                    <a:pt x="0" y="159"/>
                  </a:lnTo>
                  <a:lnTo>
                    <a:pt x="22" y="91"/>
                  </a:lnTo>
                  <a:lnTo>
                    <a:pt x="90" y="91"/>
                  </a:lnTo>
                  <a:lnTo>
                    <a:pt x="113" y="23"/>
                  </a:lnTo>
                  <a:lnTo>
                    <a:pt x="136" y="23"/>
                  </a:lnTo>
                  <a:lnTo>
                    <a:pt x="181" y="0"/>
                  </a:lnTo>
                  <a:lnTo>
                    <a:pt x="204" y="0"/>
                  </a:lnTo>
                  <a:lnTo>
                    <a:pt x="272" y="45"/>
                  </a:lnTo>
                  <a:lnTo>
                    <a:pt x="385" y="68"/>
                  </a:lnTo>
                  <a:lnTo>
                    <a:pt x="476" y="68"/>
                  </a:lnTo>
                  <a:lnTo>
                    <a:pt x="521" y="45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12" name="Freeform 168"/>
            <p:cNvSpPr>
              <a:spLocks/>
            </p:cNvSpPr>
            <p:nvPr/>
          </p:nvSpPr>
          <p:spPr bwMode="auto">
            <a:xfrm>
              <a:off x="2127" y="4272"/>
              <a:ext cx="476" cy="408"/>
            </a:xfrm>
            <a:custGeom>
              <a:avLst/>
              <a:gdLst>
                <a:gd name="T0" fmla="*/ 0 w 476"/>
                <a:gd name="T1" fmla="*/ 68 h 408"/>
                <a:gd name="T2" fmla="*/ 90 w 476"/>
                <a:gd name="T3" fmla="*/ 68 h 408"/>
                <a:gd name="T4" fmla="*/ 159 w 476"/>
                <a:gd name="T5" fmla="*/ 45 h 408"/>
                <a:gd name="T6" fmla="*/ 204 w 476"/>
                <a:gd name="T7" fmla="*/ 0 h 408"/>
                <a:gd name="T8" fmla="*/ 249 w 476"/>
                <a:gd name="T9" fmla="*/ 22 h 408"/>
                <a:gd name="T10" fmla="*/ 272 w 476"/>
                <a:gd name="T11" fmla="*/ 45 h 408"/>
                <a:gd name="T12" fmla="*/ 317 w 476"/>
                <a:gd name="T13" fmla="*/ 22 h 408"/>
                <a:gd name="T14" fmla="*/ 363 w 476"/>
                <a:gd name="T15" fmla="*/ 45 h 408"/>
                <a:gd name="T16" fmla="*/ 385 w 476"/>
                <a:gd name="T17" fmla="*/ 68 h 408"/>
                <a:gd name="T18" fmla="*/ 385 w 476"/>
                <a:gd name="T19" fmla="*/ 113 h 408"/>
                <a:gd name="T20" fmla="*/ 476 w 476"/>
                <a:gd name="T21" fmla="*/ 113 h 408"/>
                <a:gd name="T22" fmla="*/ 385 w 476"/>
                <a:gd name="T23" fmla="*/ 227 h 408"/>
                <a:gd name="T24" fmla="*/ 385 w 476"/>
                <a:gd name="T25" fmla="*/ 272 h 408"/>
                <a:gd name="T26" fmla="*/ 408 w 476"/>
                <a:gd name="T27" fmla="*/ 295 h 408"/>
                <a:gd name="T28" fmla="*/ 408 w 476"/>
                <a:gd name="T29" fmla="*/ 340 h 408"/>
                <a:gd name="T30" fmla="*/ 385 w 476"/>
                <a:gd name="T31" fmla="*/ 317 h 408"/>
                <a:gd name="T32" fmla="*/ 363 w 476"/>
                <a:gd name="T33" fmla="*/ 317 h 408"/>
                <a:gd name="T34" fmla="*/ 340 w 476"/>
                <a:gd name="T35" fmla="*/ 295 h 408"/>
                <a:gd name="T36" fmla="*/ 317 w 476"/>
                <a:gd name="T37" fmla="*/ 317 h 408"/>
                <a:gd name="T38" fmla="*/ 363 w 476"/>
                <a:gd name="T39" fmla="*/ 340 h 408"/>
                <a:gd name="T40" fmla="*/ 295 w 476"/>
                <a:gd name="T41" fmla="*/ 363 h 408"/>
                <a:gd name="T42" fmla="*/ 249 w 476"/>
                <a:gd name="T43" fmla="*/ 317 h 408"/>
                <a:gd name="T44" fmla="*/ 227 w 476"/>
                <a:gd name="T45" fmla="*/ 340 h 408"/>
                <a:gd name="T46" fmla="*/ 227 w 476"/>
                <a:gd name="T47" fmla="*/ 363 h 408"/>
                <a:gd name="T48" fmla="*/ 204 w 476"/>
                <a:gd name="T49" fmla="*/ 408 h 408"/>
                <a:gd name="T50" fmla="*/ 181 w 476"/>
                <a:gd name="T51" fmla="*/ 385 h 408"/>
                <a:gd name="T52" fmla="*/ 159 w 476"/>
                <a:gd name="T53" fmla="*/ 385 h 408"/>
                <a:gd name="T54" fmla="*/ 159 w 476"/>
                <a:gd name="T55" fmla="*/ 340 h 408"/>
                <a:gd name="T56" fmla="*/ 113 w 476"/>
                <a:gd name="T57" fmla="*/ 340 h 408"/>
                <a:gd name="T58" fmla="*/ 90 w 476"/>
                <a:gd name="T59" fmla="*/ 363 h 408"/>
                <a:gd name="T60" fmla="*/ 45 w 476"/>
                <a:gd name="T61" fmla="*/ 363 h 408"/>
                <a:gd name="T62" fmla="*/ 45 w 476"/>
                <a:gd name="T63" fmla="*/ 317 h 408"/>
                <a:gd name="T64" fmla="*/ 68 w 476"/>
                <a:gd name="T65" fmla="*/ 204 h 408"/>
                <a:gd name="T66" fmla="*/ 45 w 476"/>
                <a:gd name="T67" fmla="*/ 181 h 408"/>
                <a:gd name="T68" fmla="*/ 68 w 476"/>
                <a:gd name="T69" fmla="*/ 113 h 408"/>
                <a:gd name="T70" fmla="*/ 0 w 476"/>
                <a:gd name="T71" fmla="*/ 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6" h="408">
                  <a:moveTo>
                    <a:pt x="0" y="68"/>
                  </a:moveTo>
                  <a:lnTo>
                    <a:pt x="90" y="68"/>
                  </a:lnTo>
                  <a:lnTo>
                    <a:pt x="159" y="45"/>
                  </a:lnTo>
                  <a:lnTo>
                    <a:pt x="204" y="0"/>
                  </a:lnTo>
                  <a:lnTo>
                    <a:pt x="249" y="22"/>
                  </a:lnTo>
                  <a:lnTo>
                    <a:pt x="272" y="45"/>
                  </a:lnTo>
                  <a:lnTo>
                    <a:pt x="317" y="22"/>
                  </a:lnTo>
                  <a:lnTo>
                    <a:pt x="363" y="45"/>
                  </a:lnTo>
                  <a:lnTo>
                    <a:pt x="385" y="68"/>
                  </a:lnTo>
                  <a:lnTo>
                    <a:pt x="385" y="113"/>
                  </a:lnTo>
                  <a:lnTo>
                    <a:pt x="476" y="113"/>
                  </a:lnTo>
                  <a:lnTo>
                    <a:pt x="385" y="227"/>
                  </a:lnTo>
                  <a:lnTo>
                    <a:pt x="385" y="272"/>
                  </a:lnTo>
                  <a:lnTo>
                    <a:pt x="408" y="295"/>
                  </a:lnTo>
                  <a:lnTo>
                    <a:pt x="408" y="340"/>
                  </a:lnTo>
                  <a:lnTo>
                    <a:pt x="385" y="317"/>
                  </a:lnTo>
                  <a:lnTo>
                    <a:pt x="363" y="317"/>
                  </a:lnTo>
                  <a:lnTo>
                    <a:pt x="340" y="295"/>
                  </a:lnTo>
                  <a:lnTo>
                    <a:pt x="317" y="317"/>
                  </a:lnTo>
                  <a:lnTo>
                    <a:pt x="363" y="340"/>
                  </a:lnTo>
                  <a:lnTo>
                    <a:pt x="295" y="363"/>
                  </a:lnTo>
                  <a:lnTo>
                    <a:pt x="249" y="317"/>
                  </a:lnTo>
                  <a:lnTo>
                    <a:pt x="227" y="340"/>
                  </a:lnTo>
                  <a:lnTo>
                    <a:pt x="227" y="363"/>
                  </a:lnTo>
                  <a:lnTo>
                    <a:pt x="204" y="408"/>
                  </a:lnTo>
                  <a:lnTo>
                    <a:pt x="181" y="385"/>
                  </a:lnTo>
                  <a:lnTo>
                    <a:pt x="159" y="385"/>
                  </a:lnTo>
                  <a:lnTo>
                    <a:pt x="159" y="340"/>
                  </a:lnTo>
                  <a:lnTo>
                    <a:pt x="113" y="340"/>
                  </a:lnTo>
                  <a:lnTo>
                    <a:pt x="90" y="363"/>
                  </a:lnTo>
                  <a:lnTo>
                    <a:pt x="45" y="363"/>
                  </a:lnTo>
                  <a:lnTo>
                    <a:pt x="45" y="317"/>
                  </a:lnTo>
                  <a:lnTo>
                    <a:pt x="68" y="204"/>
                  </a:lnTo>
                  <a:lnTo>
                    <a:pt x="45" y="181"/>
                  </a:lnTo>
                  <a:lnTo>
                    <a:pt x="68" y="113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13" name="Freeform 169"/>
            <p:cNvSpPr>
              <a:spLocks/>
            </p:cNvSpPr>
            <p:nvPr/>
          </p:nvSpPr>
          <p:spPr bwMode="auto">
            <a:xfrm>
              <a:off x="1673" y="4294"/>
              <a:ext cx="522" cy="363"/>
            </a:xfrm>
            <a:custGeom>
              <a:avLst/>
              <a:gdLst>
                <a:gd name="T0" fmla="*/ 23 w 522"/>
                <a:gd name="T1" fmla="*/ 318 h 363"/>
                <a:gd name="T2" fmla="*/ 0 w 522"/>
                <a:gd name="T3" fmla="*/ 273 h 363"/>
                <a:gd name="T4" fmla="*/ 0 w 522"/>
                <a:gd name="T5" fmla="*/ 205 h 363"/>
                <a:gd name="T6" fmla="*/ 46 w 522"/>
                <a:gd name="T7" fmla="*/ 137 h 363"/>
                <a:gd name="T8" fmla="*/ 68 w 522"/>
                <a:gd name="T9" fmla="*/ 114 h 363"/>
                <a:gd name="T10" fmla="*/ 136 w 522"/>
                <a:gd name="T11" fmla="*/ 91 h 363"/>
                <a:gd name="T12" fmla="*/ 204 w 522"/>
                <a:gd name="T13" fmla="*/ 91 h 363"/>
                <a:gd name="T14" fmla="*/ 272 w 522"/>
                <a:gd name="T15" fmla="*/ 114 h 363"/>
                <a:gd name="T16" fmla="*/ 272 w 522"/>
                <a:gd name="T17" fmla="*/ 68 h 363"/>
                <a:gd name="T18" fmla="*/ 318 w 522"/>
                <a:gd name="T19" fmla="*/ 46 h 363"/>
                <a:gd name="T20" fmla="*/ 363 w 522"/>
                <a:gd name="T21" fmla="*/ 0 h 363"/>
                <a:gd name="T22" fmla="*/ 431 w 522"/>
                <a:gd name="T23" fmla="*/ 46 h 363"/>
                <a:gd name="T24" fmla="*/ 454 w 522"/>
                <a:gd name="T25" fmla="*/ 46 h 363"/>
                <a:gd name="T26" fmla="*/ 522 w 522"/>
                <a:gd name="T27" fmla="*/ 91 h 363"/>
                <a:gd name="T28" fmla="*/ 499 w 522"/>
                <a:gd name="T29" fmla="*/ 159 h 363"/>
                <a:gd name="T30" fmla="*/ 522 w 522"/>
                <a:gd name="T31" fmla="*/ 182 h 363"/>
                <a:gd name="T32" fmla="*/ 499 w 522"/>
                <a:gd name="T33" fmla="*/ 295 h 363"/>
                <a:gd name="T34" fmla="*/ 499 w 522"/>
                <a:gd name="T35" fmla="*/ 341 h 363"/>
                <a:gd name="T36" fmla="*/ 454 w 522"/>
                <a:gd name="T37" fmla="*/ 363 h 363"/>
                <a:gd name="T38" fmla="*/ 431 w 522"/>
                <a:gd name="T39" fmla="*/ 341 h 363"/>
                <a:gd name="T40" fmla="*/ 431 w 522"/>
                <a:gd name="T41" fmla="*/ 318 h 363"/>
                <a:gd name="T42" fmla="*/ 408 w 522"/>
                <a:gd name="T43" fmla="*/ 341 h 363"/>
                <a:gd name="T44" fmla="*/ 386 w 522"/>
                <a:gd name="T45" fmla="*/ 341 h 363"/>
                <a:gd name="T46" fmla="*/ 363 w 522"/>
                <a:gd name="T47" fmla="*/ 318 h 363"/>
                <a:gd name="T48" fmla="*/ 363 w 522"/>
                <a:gd name="T49" fmla="*/ 341 h 363"/>
                <a:gd name="T50" fmla="*/ 340 w 522"/>
                <a:gd name="T51" fmla="*/ 363 h 363"/>
                <a:gd name="T52" fmla="*/ 318 w 522"/>
                <a:gd name="T53" fmla="*/ 341 h 363"/>
                <a:gd name="T54" fmla="*/ 295 w 522"/>
                <a:gd name="T55" fmla="*/ 341 h 363"/>
                <a:gd name="T56" fmla="*/ 272 w 522"/>
                <a:gd name="T57" fmla="*/ 363 h 363"/>
                <a:gd name="T58" fmla="*/ 250 w 522"/>
                <a:gd name="T59" fmla="*/ 341 h 363"/>
                <a:gd name="T60" fmla="*/ 204 w 522"/>
                <a:gd name="T61" fmla="*/ 363 h 363"/>
                <a:gd name="T62" fmla="*/ 182 w 522"/>
                <a:gd name="T63" fmla="*/ 363 h 363"/>
                <a:gd name="T64" fmla="*/ 159 w 522"/>
                <a:gd name="T65" fmla="*/ 341 h 363"/>
                <a:gd name="T66" fmla="*/ 159 w 522"/>
                <a:gd name="T67" fmla="*/ 318 h 363"/>
                <a:gd name="T68" fmla="*/ 159 w 522"/>
                <a:gd name="T69" fmla="*/ 295 h 363"/>
                <a:gd name="T70" fmla="*/ 114 w 522"/>
                <a:gd name="T71" fmla="*/ 273 h 363"/>
                <a:gd name="T72" fmla="*/ 46 w 522"/>
                <a:gd name="T73" fmla="*/ 318 h 363"/>
                <a:gd name="T74" fmla="*/ 23 w 522"/>
                <a:gd name="T75" fmla="*/ 31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2" h="363">
                  <a:moveTo>
                    <a:pt x="23" y="318"/>
                  </a:moveTo>
                  <a:lnTo>
                    <a:pt x="0" y="273"/>
                  </a:lnTo>
                  <a:lnTo>
                    <a:pt x="0" y="205"/>
                  </a:lnTo>
                  <a:lnTo>
                    <a:pt x="46" y="137"/>
                  </a:lnTo>
                  <a:lnTo>
                    <a:pt x="68" y="114"/>
                  </a:lnTo>
                  <a:lnTo>
                    <a:pt x="136" y="91"/>
                  </a:lnTo>
                  <a:lnTo>
                    <a:pt x="204" y="91"/>
                  </a:lnTo>
                  <a:lnTo>
                    <a:pt x="272" y="114"/>
                  </a:lnTo>
                  <a:lnTo>
                    <a:pt x="272" y="68"/>
                  </a:lnTo>
                  <a:lnTo>
                    <a:pt x="318" y="46"/>
                  </a:lnTo>
                  <a:lnTo>
                    <a:pt x="363" y="0"/>
                  </a:lnTo>
                  <a:lnTo>
                    <a:pt x="431" y="46"/>
                  </a:lnTo>
                  <a:lnTo>
                    <a:pt x="454" y="46"/>
                  </a:lnTo>
                  <a:lnTo>
                    <a:pt x="522" y="91"/>
                  </a:lnTo>
                  <a:lnTo>
                    <a:pt x="499" y="159"/>
                  </a:lnTo>
                  <a:lnTo>
                    <a:pt x="522" y="182"/>
                  </a:lnTo>
                  <a:lnTo>
                    <a:pt x="499" y="295"/>
                  </a:lnTo>
                  <a:lnTo>
                    <a:pt x="499" y="341"/>
                  </a:lnTo>
                  <a:lnTo>
                    <a:pt x="454" y="363"/>
                  </a:lnTo>
                  <a:lnTo>
                    <a:pt x="431" y="341"/>
                  </a:lnTo>
                  <a:lnTo>
                    <a:pt x="431" y="318"/>
                  </a:lnTo>
                  <a:lnTo>
                    <a:pt x="408" y="341"/>
                  </a:lnTo>
                  <a:lnTo>
                    <a:pt x="386" y="341"/>
                  </a:lnTo>
                  <a:lnTo>
                    <a:pt x="363" y="318"/>
                  </a:lnTo>
                  <a:lnTo>
                    <a:pt x="363" y="341"/>
                  </a:lnTo>
                  <a:lnTo>
                    <a:pt x="340" y="363"/>
                  </a:lnTo>
                  <a:lnTo>
                    <a:pt x="318" y="341"/>
                  </a:lnTo>
                  <a:lnTo>
                    <a:pt x="295" y="341"/>
                  </a:lnTo>
                  <a:lnTo>
                    <a:pt x="272" y="363"/>
                  </a:lnTo>
                  <a:lnTo>
                    <a:pt x="250" y="341"/>
                  </a:lnTo>
                  <a:lnTo>
                    <a:pt x="204" y="363"/>
                  </a:lnTo>
                  <a:lnTo>
                    <a:pt x="182" y="363"/>
                  </a:lnTo>
                  <a:lnTo>
                    <a:pt x="159" y="341"/>
                  </a:lnTo>
                  <a:lnTo>
                    <a:pt x="159" y="318"/>
                  </a:lnTo>
                  <a:lnTo>
                    <a:pt x="159" y="295"/>
                  </a:lnTo>
                  <a:lnTo>
                    <a:pt x="114" y="273"/>
                  </a:lnTo>
                  <a:lnTo>
                    <a:pt x="46" y="318"/>
                  </a:lnTo>
                  <a:lnTo>
                    <a:pt x="23" y="318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14" name="Freeform 170"/>
            <p:cNvSpPr>
              <a:spLocks/>
            </p:cNvSpPr>
            <p:nvPr/>
          </p:nvSpPr>
          <p:spPr bwMode="auto">
            <a:xfrm>
              <a:off x="4553" y="3637"/>
              <a:ext cx="704" cy="612"/>
            </a:xfrm>
            <a:custGeom>
              <a:avLst/>
              <a:gdLst>
                <a:gd name="T0" fmla="*/ 0 w 704"/>
                <a:gd name="T1" fmla="*/ 453 h 612"/>
                <a:gd name="T2" fmla="*/ 0 w 704"/>
                <a:gd name="T3" fmla="*/ 340 h 612"/>
                <a:gd name="T4" fmla="*/ 23 w 704"/>
                <a:gd name="T5" fmla="*/ 317 h 612"/>
                <a:gd name="T6" fmla="*/ 0 w 704"/>
                <a:gd name="T7" fmla="*/ 249 h 612"/>
                <a:gd name="T8" fmla="*/ 46 w 704"/>
                <a:gd name="T9" fmla="*/ 204 h 612"/>
                <a:gd name="T10" fmla="*/ 159 w 704"/>
                <a:gd name="T11" fmla="*/ 204 h 612"/>
                <a:gd name="T12" fmla="*/ 227 w 704"/>
                <a:gd name="T13" fmla="*/ 90 h 612"/>
                <a:gd name="T14" fmla="*/ 273 w 704"/>
                <a:gd name="T15" fmla="*/ 90 h 612"/>
                <a:gd name="T16" fmla="*/ 363 w 704"/>
                <a:gd name="T17" fmla="*/ 158 h 612"/>
                <a:gd name="T18" fmla="*/ 409 w 704"/>
                <a:gd name="T19" fmla="*/ 158 h 612"/>
                <a:gd name="T20" fmla="*/ 431 w 704"/>
                <a:gd name="T21" fmla="*/ 113 h 612"/>
                <a:gd name="T22" fmla="*/ 454 w 704"/>
                <a:gd name="T23" fmla="*/ 90 h 612"/>
                <a:gd name="T24" fmla="*/ 477 w 704"/>
                <a:gd name="T25" fmla="*/ 0 h 612"/>
                <a:gd name="T26" fmla="*/ 499 w 704"/>
                <a:gd name="T27" fmla="*/ 0 h 612"/>
                <a:gd name="T28" fmla="*/ 522 w 704"/>
                <a:gd name="T29" fmla="*/ 45 h 612"/>
                <a:gd name="T30" fmla="*/ 522 w 704"/>
                <a:gd name="T31" fmla="*/ 90 h 612"/>
                <a:gd name="T32" fmla="*/ 567 w 704"/>
                <a:gd name="T33" fmla="*/ 113 h 612"/>
                <a:gd name="T34" fmla="*/ 590 w 704"/>
                <a:gd name="T35" fmla="*/ 181 h 612"/>
                <a:gd name="T36" fmla="*/ 658 w 704"/>
                <a:gd name="T37" fmla="*/ 204 h 612"/>
                <a:gd name="T38" fmla="*/ 704 w 704"/>
                <a:gd name="T39" fmla="*/ 204 h 612"/>
                <a:gd name="T40" fmla="*/ 704 w 704"/>
                <a:gd name="T41" fmla="*/ 272 h 612"/>
                <a:gd name="T42" fmla="*/ 658 w 704"/>
                <a:gd name="T43" fmla="*/ 453 h 612"/>
                <a:gd name="T44" fmla="*/ 590 w 704"/>
                <a:gd name="T45" fmla="*/ 567 h 612"/>
                <a:gd name="T46" fmla="*/ 567 w 704"/>
                <a:gd name="T47" fmla="*/ 589 h 612"/>
                <a:gd name="T48" fmla="*/ 522 w 704"/>
                <a:gd name="T49" fmla="*/ 589 h 612"/>
                <a:gd name="T50" fmla="*/ 499 w 704"/>
                <a:gd name="T51" fmla="*/ 612 h 612"/>
                <a:gd name="T52" fmla="*/ 477 w 704"/>
                <a:gd name="T53" fmla="*/ 589 h 612"/>
                <a:gd name="T54" fmla="*/ 454 w 704"/>
                <a:gd name="T55" fmla="*/ 544 h 612"/>
                <a:gd name="T56" fmla="*/ 431 w 704"/>
                <a:gd name="T57" fmla="*/ 567 h 612"/>
                <a:gd name="T58" fmla="*/ 431 w 704"/>
                <a:gd name="T59" fmla="*/ 612 h 612"/>
                <a:gd name="T60" fmla="*/ 363 w 704"/>
                <a:gd name="T61" fmla="*/ 567 h 612"/>
                <a:gd name="T62" fmla="*/ 363 w 704"/>
                <a:gd name="T63" fmla="*/ 521 h 612"/>
                <a:gd name="T64" fmla="*/ 273 w 704"/>
                <a:gd name="T65" fmla="*/ 408 h 612"/>
                <a:gd name="T66" fmla="*/ 205 w 704"/>
                <a:gd name="T67" fmla="*/ 385 h 612"/>
                <a:gd name="T68" fmla="*/ 159 w 704"/>
                <a:gd name="T69" fmla="*/ 453 h 612"/>
                <a:gd name="T70" fmla="*/ 114 w 704"/>
                <a:gd name="T71" fmla="*/ 453 h 612"/>
                <a:gd name="T72" fmla="*/ 91 w 704"/>
                <a:gd name="T73" fmla="*/ 431 h 612"/>
                <a:gd name="T74" fmla="*/ 23 w 704"/>
                <a:gd name="T75" fmla="*/ 476 h 612"/>
                <a:gd name="T76" fmla="*/ 0 w 704"/>
                <a:gd name="T77" fmla="*/ 453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4" h="612">
                  <a:moveTo>
                    <a:pt x="0" y="453"/>
                  </a:moveTo>
                  <a:lnTo>
                    <a:pt x="0" y="340"/>
                  </a:lnTo>
                  <a:lnTo>
                    <a:pt x="23" y="317"/>
                  </a:lnTo>
                  <a:lnTo>
                    <a:pt x="0" y="249"/>
                  </a:lnTo>
                  <a:lnTo>
                    <a:pt x="46" y="204"/>
                  </a:lnTo>
                  <a:lnTo>
                    <a:pt x="159" y="204"/>
                  </a:lnTo>
                  <a:lnTo>
                    <a:pt x="227" y="90"/>
                  </a:lnTo>
                  <a:lnTo>
                    <a:pt x="273" y="90"/>
                  </a:lnTo>
                  <a:lnTo>
                    <a:pt x="363" y="158"/>
                  </a:lnTo>
                  <a:lnTo>
                    <a:pt x="409" y="158"/>
                  </a:lnTo>
                  <a:lnTo>
                    <a:pt x="431" y="113"/>
                  </a:lnTo>
                  <a:lnTo>
                    <a:pt x="454" y="90"/>
                  </a:lnTo>
                  <a:lnTo>
                    <a:pt x="477" y="0"/>
                  </a:lnTo>
                  <a:lnTo>
                    <a:pt x="499" y="0"/>
                  </a:lnTo>
                  <a:lnTo>
                    <a:pt x="522" y="45"/>
                  </a:lnTo>
                  <a:lnTo>
                    <a:pt x="522" y="90"/>
                  </a:lnTo>
                  <a:lnTo>
                    <a:pt x="567" y="113"/>
                  </a:lnTo>
                  <a:lnTo>
                    <a:pt x="590" y="181"/>
                  </a:lnTo>
                  <a:lnTo>
                    <a:pt x="658" y="204"/>
                  </a:lnTo>
                  <a:lnTo>
                    <a:pt x="704" y="204"/>
                  </a:lnTo>
                  <a:lnTo>
                    <a:pt x="704" y="272"/>
                  </a:lnTo>
                  <a:lnTo>
                    <a:pt x="658" y="453"/>
                  </a:lnTo>
                  <a:lnTo>
                    <a:pt x="590" y="567"/>
                  </a:lnTo>
                  <a:lnTo>
                    <a:pt x="567" y="589"/>
                  </a:lnTo>
                  <a:lnTo>
                    <a:pt x="522" y="589"/>
                  </a:lnTo>
                  <a:lnTo>
                    <a:pt x="499" y="612"/>
                  </a:lnTo>
                  <a:lnTo>
                    <a:pt x="477" y="589"/>
                  </a:lnTo>
                  <a:lnTo>
                    <a:pt x="454" y="544"/>
                  </a:lnTo>
                  <a:lnTo>
                    <a:pt x="431" y="567"/>
                  </a:lnTo>
                  <a:lnTo>
                    <a:pt x="431" y="612"/>
                  </a:lnTo>
                  <a:lnTo>
                    <a:pt x="363" y="567"/>
                  </a:lnTo>
                  <a:lnTo>
                    <a:pt x="363" y="521"/>
                  </a:lnTo>
                  <a:lnTo>
                    <a:pt x="273" y="408"/>
                  </a:lnTo>
                  <a:lnTo>
                    <a:pt x="205" y="385"/>
                  </a:lnTo>
                  <a:lnTo>
                    <a:pt x="159" y="453"/>
                  </a:lnTo>
                  <a:lnTo>
                    <a:pt x="114" y="453"/>
                  </a:lnTo>
                  <a:lnTo>
                    <a:pt x="91" y="431"/>
                  </a:lnTo>
                  <a:lnTo>
                    <a:pt x="23" y="476"/>
                  </a:lnTo>
                  <a:lnTo>
                    <a:pt x="0" y="453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15" name="Freeform 171"/>
            <p:cNvSpPr>
              <a:spLocks/>
            </p:cNvSpPr>
            <p:nvPr/>
          </p:nvSpPr>
          <p:spPr bwMode="auto">
            <a:xfrm>
              <a:off x="5075" y="3297"/>
              <a:ext cx="567" cy="544"/>
            </a:xfrm>
            <a:custGeom>
              <a:avLst/>
              <a:gdLst>
                <a:gd name="T0" fmla="*/ 0 w 567"/>
                <a:gd name="T1" fmla="*/ 385 h 544"/>
                <a:gd name="T2" fmla="*/ 23 w 567"/>
                <a:gd name="T3" fmla="*/ 340 h 544"/>
                <a:gd name="T4" fmla="*/ 23 w 567"/>
                <a:gd name="T5" fmla="*/ 272 h 544"/>
                <a:gd name="T6" fmla="*/ 114 w 567"/>
                <a:gd name="T7" fmla="*/ 204 h 544"/>
                <a:gd name="T8" fmla="*/ 136 w 567"/>
                <a:gd name="T9" fmla="*/ 158 h 544"/>
                <a:gd name="T10" fmla="*/ 114 w 567"/>
                <a:gd name="T11" fmla="*/ 113 h 544"/>
                <a:gd name="T12" fmla="*/ 159 w 567"/>
                <a:gd name="T13" fmla="*/ 90 h 544"/>
                <a:gd name="T14" fmla="*/ 159 w 567"/>
                <a:gd name="T15" fmla="*/ 45 h 544"/>
                <a:gd name="T16" fmla="*/ 250 w 567"/>
                <a:gd name="T17" fmla="*/ 0 h 544"/>
                <a:gd name="T18" fmla="*/ 272 w 567"/>
                <a:gd name="T19" fmla="*/ 45 h 544"/>
                <a:gd name="T20" fmla="*/ 340 w 567"/>
                <a:gd name="T21" fmla="*/ 45 h 544"/>
                <a:gd name="T22" fmla="*/ 363 w 567"/>
                <a:gd name="T23" fmla="*/ 68 h 544"/>
                <a:gd name="T24" fmla="*/ 363 w 567"/>
                <a:gd name="T25" fmla="*/ 113 h 544"/>
                <a:gd name="T26" fmla="*/ 408 w 567"/>
                <a:gd name="T27" fmla="*/ 136 h 544"/>
                <a:gd name="T28" fmla="*/ 431 w 567"/>
                <a:gd name="T29" fmla="*/ 113 h 544"/>
                <a:gd name="T30" fmla="*/ 454 w 567"/>
                <a:gd name="T31" fmla="*/ 136 h 544"/>
                <a:gd name="T32" fmla="*/ 476 w 567"/>
                <a:gd name="T33" fmla="*/ 90 h 544"/>
                <a:gd name="T34" fmla="*/ 476 w 567"/>
                <a:gd name="T35" fmla="*/ 68 h 544"/>
                <a:gd name="T36" fmla="*/ 499 w 567"/>
                <a:gd name="T37" fmla="*/ 45 h 544"/>
                <a:gd name="T38" fmla="*/ 544 w 567"/>
                <a:gd name="T39" fmla="*/ 45 h 544"/>
                <a:gd name="T40" fmla="*/ 567 w 567"/>
                <a:gd name="T41" fmla="*/ 90 h 544"/>
                <a:gd name="T42" fmla="*/ 522 w 567"/>
                <a:gd name="T43" fmla="*/ 113 h 544"/>
                <a:gd name="T44" fmla="*/ 499 w 567"/>
                <a:gd name="T45" fmla="*/ 136 h 544"/>
                <a:gd name="T46" fmla="*/ 476 w 567"/>
                <a:gd name="T47" fmla="*/ 158 h 544"/>
                <a:gd name="T48" fmla="*/ 499 w 567"/>
                <a:gd name="T49" fmla="*/ 181 h 544"/>
                <a:gd name="T50" fmla="*/ 454 w 567"/>
                <a:gd name="T51" fmla="*/ 181 h 544"/>
                <a:gd name="T52" fmla="*/ 431 w 567"/>
                <a:gd name="T53" fmla="*/ 204 h 544"/>
                <a:gd name="T54" fmla="*/ 454 w 567"/>
                <a:gd name="T55" fmla="*/ 204 h 544"/>
                <a:gd name="T56" fmla="*/ 454 w 567"/>
                <a:gd name="T57" fmla="*/ 226 h 544"/>
                <a:gd name="T58" fmla="*/ 431 w 567"/>
                <a:gd name="T59" fmla="*/ 226 h 544"/>
                <a:gd name="T60" fmla="*/ 454 w 567"/>
                <a:gd name="T61" fmla="*/ 249 h 544"/>
                <a:gd name="T62" fmla="*/ 431 w 567"/>
                <a:gd name="T63" fmla="*/ 317 h 544"/>
                <a:gd name="T64" fmla="*/ 386 w 567"/>
                <a:gd name="T65" fmla="*/ 294 h 544"/>
                <a:gd name="T66" fmla="*/ 318 w 567"/>
                <a:gd name="T67" fmla="*/ 294 h 544"/>
                <a:gd name="T68" fmla="*/ 272 w 567"/>
                <a:gd name="T69" fmla="*/ 272 h 544"/>
                <a:gd name="T70" fmla="*/ 250 w 567"/>
                <a:gd name="T71" fmla="*/ 294 h 544"/>
                <a:gd name="T72" fmla="*/ 272 w 567"/>
                <a:gd name="T73" fmla="*/ 317 h 544"/>
                <a:gd name="T74" fmla="*/ 227 w 567"/>
                <a:gd name="T75" fmla="*/ 340 h 544"/>
                <a:gd name="T76" fmla="*/ 159 w 567"/>
                <a:gd name="T77" fmla="*/ 476 h 544"/>
                <a:gd name="T78" fmla="*/ 182 w 567"/>
                <a:gd name="T79" fmla="*/ 544 h 544"/>
                <a:gd name="T80" fmla="*/ 136 w 567"/>
                <a:gd name="T81" fmla="*/ 544 h 544"/>
                <a:gd name="T82" fmla="*/ 68 w 567"/>
                <a:gd name="T83" fmla="*/ 521 h 544"/>
                <a:gd name="T84" fmla="*/ 45 w 567"/>
                <a:gd name="T85" fmla="*/ 453 h 544"/>
                <a:gd name="T86" fmla="*/ 0 w 567"/>
                <a:gd name="T87" fmla="*/ 430 h 544"/>
                <a:gd name="T88" fmla="*/ 0 w 567"/>
                <a:gd name="T89" fmla="*/ 385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7" h="544">
                  <a:moveTo>
                    <a:pt x="0" y="385"/>
                  </a:moveTo>
                  <a:lnTo>
                    <a:pt x="23" y="340"/>
                  </a:lnTo>
                  <a:lnTo>
                    <a:pt x="23" y="272"/>
                  </a:lnTo>
                  <a:lnTo>
                    <a:pt x="114" y="204"/>
                  </a:lnTo>
                  <a:lnTo>
                    <a:pt x="136" y="158"/>
                  </a:lnTo>
                  <a:lnTo>
                    <a:pt x="114" y="113"/>
                  </a:lnTo>
                  <a:lnTo>
                    <a:pt x="159" y="90"/>
                  </a:lnTo>
                  <a:lnTo>
                    <a:pt x="159" y="45"/>
                  </a:lnTo>
                  <a:lnTo>
                    <a:pt x="250" y="0"/>
                  </a:lnTo>
                  <a:lnTo>
                    <a:pt x="272" y="45"/>
                  </a:lnTo>
                  <a:lnTo>
                    <a:pt x="340" y="45"/>
                  </a:lnTo>
                  <a:lnTo>
                    <a:pt x="363" y="68"/>
                  </a:lnTo>
                  <a:lnTo>
                    <a:pt x="363" y="113"/>
                  </a:lnTo>
                  <a:lnTo>
                    <a:pt x="408" y="136"/>
                  </a:lnTo>
                  <a:lnTo>
                    <a:pt x="431" y="113"/>
                  </a:lnTo>
                  <a:lnTo>
                    <a:pt x="454" y="136"/>
                  </a:lnTo>
                  <a:lnTo>
                    <a:pt x="476" y="90"/>
                  </a:lnTo>
                  <a:lnTo>
                    <a:pt x="476" y="68"/>
                  </a:lnTo>
                  <a:lnTo>
                    <a:pt x="499" y="45"/>
                  </a:lnTo>
                  <a:lnTo>
                    <a:pt x="544" y="45"/>
                  </a:lnTo>
                  <a:lnTo>
                    <a:pt x="567" y="90"/>
                  </a:lnTo>
                  <a:lnTo>
                    <a:pt x="522" y="113"/>
                  </a:lnTo>
                  <a:lnTo>
                    <a:pt x="499" y="136"/>
                  </a:lnTo>
                  <a:lnTo>
                    <a:pt x="476" y="158"/>
                  </a:lnTo>
                  <a:lnTo>
                    <a:pt x="499" y="181"/>
                  </a:lnTo>
                  <a:lnTo>
                    <a:pt x="454" y="181"/>
                  </a:lnTo>
                  <a:lnTo>
                    <a:pt x="431" y="204"/>
                  </a:lnTo>
                  <a:lnTo>
                    <a:pt x="454" y="204"/>
                  </a:lnTo>
                  <a:lnTo>
                    <a:pt x="454" y="226"/>
                  </a:lnTo>
                  <a:lnTo>
                    <a:pt x="431" y="226"/>
                  </a:lnTo>
                  <a:lnTo>
                    <a:pt x="454" y="249"/>
                  </a:lnTo>
                  <a:lnTo>
                    <a:pt x="431" y="317"/>
                  </a:lnTo>
                  <a:lnTo>
                    <a:pt x="386" y="294"/>
                  </a:lnTo>
                  <a:lnTo>
                    <a:pt x="318" y="294"/>
                  </a:lnTo>
                  <a:lnTo>
                    <a:pt x="272" y="272"/>
                  </a:lnTo>
                  <a:lnTo>
                    <a:pt x="250" y="294"/>
                  </a:lnTo>
                  <a:lnTo>
                    <a:pt x="272" y="317"/>
                  </a:lnTo>
                  <a:lnTo>
                    <a:pt x="227" y="340"/>
                  </a:lnTo>
                  <a:lnTo>
                    <a:pt x="159" y="476"/>
                  </a:lnTo>
                  <a:lnTo>
                    <a:pt x="182" y="544"/>
                  </a:lnTo>
                  <a:lnTo>
                    <a:pt x="136" y="544"/>
                  </a:lnTo>
                  <a:lnTo>
                    <a:pt x="68" y="521"/>
                  </a:lnTo>
                  <a:lnTo>
                    <a:pt x="45" y="453"/>
                  </a:lnTo>
                  <a:lnTo>
                    <a:pt x="0" y="430"/>
                  </a:lnTo>
                  <a:lnTo>
                    <a:pt x="0" y="385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16" name="Freeform 172"/>
            <p:cNvSpPr>
              <a:spLocks/>
            </p:cNvSpPr>
            <p:nvPr/>
          </p:nvSpPr>
          <p:spPr bwMode="auto">
            <a:xfrm>
              <a:off x="5325" y="2684"/>
              <a:ext cx="544" cy="749"/>
            </a:xfrm>
            <a:custGeom>
              <a:avLst/>
              <a:gdLst>
                <a:gd name="T0" fmla="*/ 226 w 544"/>
                <a:gd name="T1" fmla="*/ 23 h 749"/>
                <a:gd name="T2" fmla="*/ 204 w 544"/>
                <a:gd name="T3" fmla="*/ 23 h 749"/>
                <a:gd name="T4" fmla="*/ 158 w 544"/>
                <a:gd name="T5" fmla="*/ 68 h 749"/>
                <a:gd name="T6" fmla="*/ 158 w 544"/>
                <a:gd name="T7" fmla="*/ 136 h 749"/>
                <a:gd name="T8" fmla="*/ 136 w 544"/>
                <a:gd name="T9" fmla="*/ 159 h 749"/>
                <a:gd name="T10" fmla="*/ 113 w 544"/>
                <a:gd name="T11" fmla="*/ 250 h 749"/>
                <a:gd name="T12" fmla="*/ 0 w 544"/>
                <a:gd name="T13" fmla="*/ 386 h 749"/>
                <a:gd name="T14" fmla="*/ 22 w 544"/>
                <a:gd name="T15" fmla="*/ 476 h 749"/>
                <a:gd name="T16" fmla="*/ 0 w 544"/>
                <a:gd name="T17" fmla="*/ 613 h 749"/>
                <a:gd name="T18" fmla="*/ 22 w 544"/>
                <a:gd name="T19" fmla="*/ 658 h 749"/>
                <a:gd name="T20" fmla="*/ 90 w 544"/>
                <a:gd name="T21" fmla="*/ 658 h 749"/>
                <a:gd name="T22" fmla="*/ 113 w 544"/>
                <a:gd name="T23" fmla="*/ 681 h 749"/>
                <a:gd name="T24" fmla="*/ 113 w 544"/>
                <a:gd name="T25" fmla="*/ 726 h 749"/>
                <a:gd name="T26" fmla="*/ 158 w 544"/>
                <a:gd name="T27" fmla="*/ 749 h 749"/>
                <a:gd name="T28" fmla="*/ 181 w 544"/>
                <a:gd name="T29" fmla="*/ 726 h 749"/>
                <a:gd name="T30" fmla="*/ 204 w 544"/>
                <a:gd name="T31" fmla="*/ 749 h 749"/>
                <a:gd name="T32" fmla="*/ 226 w 544"/>
                <a:gd name="T33" fmla="*/ 703 h 749"/>
                <a:gd name="T34" fmla="*/ 226 w 544"/>
                <a:gd name="T35" fmla="*/ 681 h 749"/>
                <a:gd name="T36" fmla="*/ 249 w 544"/>
                <a:gd name="T37" fmla="*/ 658 h 749"/>
                <a:gd name="T38" fmla="*/ 294 w 544"/>
                <a:gd name="T39" fmla="*/ 658 h 749"/>
                <a:gd name="T40" fmla="*/ 340 w 544"/>
                <a:gd name="T41" fmla="*/ 681 h 749"/>
                <a:gd name="T42" fmla="*/ 340 w 544"/>
                <a:gd name="T43" fmla="*/ 635 h 749"/>
                <a:gd name="T44" fmla="*/ 362 w 544"/>
                <a:gd name="T45" fmla="*/ 658 h 749"/>
                <a:gd name="T46" fmla="*/ 385 w 544"/>
                <a:gd name="T47" fmla="*/ 635 h 749"/>
                <a:gd name="T48" fmla="*/ 431 w 544"/>
                <a:gd name="T49" fmla="*/ 613 h 749"/>
                <a:gd name="T50" fmla="*/ 431 w 544"/>
                <a:gd name="T51" fmla="*/ 567 h 749"/>
                <a:gd name="T52" fmla="*/ 476 w 544"/>
                <a:gd name="T53" fmla="*/ 499 h 749"/>
                <a:gd name="T54" fmla="*/ 476 w 544"/>
                <a:gd name="T55" fmla="*/ 476 h 749"/>
                <a:gd name="T56" fmla="*/ 521 w 544"/>
                <a:gd name="T57" fmla="*/ 454 h 749"/>
                <a:gd name="T58" fmla="*/ 521 w 544"/>
                <a:gd name="T59" fmla="*/ 408 h 749"/>
                <a:gd name="T60" fmla="*/ 499 w 544"/>
                <a:gd name="T61" fmla="*/ 408 h 749"/>
                <a:gd name="T62" fmla="*/ 544 w 544"/>
                <a:gd name="T63" fmla="*/ 318 h 749"/>
                <a:gd name="T64" fmla="*/ 521 w 544"/>
                <a:gd name="T65" fmla="*/ 272 h 749"/>
                <a:gd name="T66" fmla="*/ 544 w 544"/>
                <a:gd name="T67" fmla="*/ 227 h 749"/>
                <a:gd name="T68" fmla="*/ 499 w 544"/>
                <a:gd name="T69" fmla="*/ 204 h 749"/>
                <a:gd name="T70" fmla="*/ 499 w 544"/>
                <a:gd name="T71" fmla="*/ 182 h 749"/>
                <a:gd name="T72" fmla="*/ 521 w 544"/>
                <a:gd name="T73" fmla="*/ 159 h 749"/>
                <a:gd name="T74" fmla="*/ 499 w 544"/>
                <a:gd name="T75" fmla="*/ 136 h 749"/>
                <a:gd name="T76" fmla="*/ 521 w 544"/>
                <a:gd name="T77" fmla="*/ 114 h 749"/>
                <a:gd name="T78" fmla="*/ 521 w 544"/>
                <a:gd name="T79" fmla="*/ 46 h 749"/>
                <a:gd name="T80" fmla="*/ 499 w 544"/>
                <a:gd name="T81" fmla="*/ 0 h 749"/>
                <a:gd name="T82" fmla="*/ 272 w 544"/>
                <a:gd name="T83" fmla="*/ 0 h 749"/>
                <a:gd name="T84" fmla="*/ 226 w 544"/>
                <a:gd name="T85" fmla="*/ 2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4" h="749">
                  <a:moveTo>
                    <a:pt x="226" y="23"/>
                  </a:moveTo>
                  <a:lnTo>
                    <a:pt x="204" y="23"/>
                  </a:lnTo>
                  <a:lnTo>
                    <a:pt x="158" y="68"/>
                  </a:lnTo>
                  <a:lnTo>
                    <a:pt x="158" y="136"/>
                  </a:lnTo>
                  <a:lnTo>
                    <a:pt x="136" y="159"/>
                  </a:lnTo>
                  <a:lnTo>
                    <a:pt x="113" y="250"/>
                  </a:lnTo>
                  <a:lnTo>
                    <a:pt x="0" y="386"/>
                  </a:lnTo>
                  <a:lnTo>
                    <a:pt x="22" y="476"/>
                  </a:lnTo>
                  <a:lnTo>
                    <a:pt x="0" y="613"/>
                  </a:lnTo>
                  <a:lnTo>
                    <a:pt x="22" y="658"/>
                  </a:lnTo>
                  <a:lnTo>
                    <a:pt x="90" y="658"/>
                  </a:lnTo>
                  <a:lnTo>
                    <a:pt x="113" y="681"/>
                  </a:lnTo>
                  <a:lnTo>
                    <a:pt x="113" y="726"/>
                  </a:lnTo>
                  <a:lnTo>
                    <a:pt x="158" y="749"/>
                  </a:lnTo>
                  <a:lnTo>
                    <a:pt x="181" y="726"/>
                  </a:lnTo>
                  <a:lnTo>
                    <a:pt x="204" y="749"/>
                  </a:lnTo>
                  <a:lnTo>
                    <a:pt x="226" y="703"/>
                  </a:lnTo>
                  <a:lnTo>
                    <a:pt x="226" y="681"/>
                  </a:lnTo>
                  <a:lnTo>
                    <a:pt x="249" y="658"/>
                  </a:lnTo>
                  <a:lnTo>
                    <a:pt x="294" y="658"/>
                  </a:lnTo>
                  <a:lnTo>
                    <a:pt x="340" y="681"/>
                  </a:lnTo>
                  <a:lnTo>
                    <a:pt x="340" y="635"/>
                  </a:lnTo>
                  <a:lnTo>
                    <a:pt x="362" y="658"/>
                  </a:lnTo>
                  <a:lnTo>
                    <a:pt x="385" y="635"/>
                  </a:lnTo>
                  <a:lnTo>
                    <a:pt x="431" y="613"/>
                  </a:lnTo>
                  <a:lnTo>
                    <a:pt x="431" y="567"/>
                  </a:lnTo>
                  <a:lnTo>
                    <a:pt x="476" y="499"/>
                  </a:lnTo>
                  <a:lnTo>
                    <a:pt x="476" y="476"/>
                  </a:lnTo>
                  <a:lnTo>
                    <a:pt x="521" y="454"/>
                  </a:lnTo>
                  <a:lnTo>
                    <a:pt x="521" y="408"/>
                  </a:lnTo>
                  <a:lnTo>
                    <a:pt x="499" y="408"/>
                  </a:lnTo>
                  <a:lnTo>
                    <a:pt x="544" y="318"/>
                  </a:lnTo>
                  <a:lnTo>
                    <a:pt x="521" y="272"/>
                  </a:lnTo>
                  <a:lnTo>
                    <a:pt x="544" y="227"/>
                  </a:lnTo>
                  <a:lnTo>
                    <a:pt x="499" y="204"/>
                  </a:lnTo>
                  <a:lnTo>
                    <a:pt x="499" y="182"/>
                  </a:lnTo>
                  <a:lnTo>
                    <a:pt x="521" y="159"/>
                  </a:lnTo>
                  <a:lnTo>
                    <a:pt x="499" y="136"/>
                  </a:lnTo>
                  <a:lnTo>
                    <a:pt x="521" y="114"/>
                  </a:lnTo>
                  <a:lnTo>
                    <a:pt x="521" y="46"/>
                  </a:lnTo>
                  <a:lnTo>
                    <a:pt x="499" y="0"/>
                  </a:lnTo>
                  <a:lnTo>
                    <a:pt x="272" y="0"/>
                  </a:lnTo>
                  <a:lnTo>
                    <a:pt x="226" y="23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17" name="Freeform 173"/>
            <p:cNvSpPr>
              <a:spLocks/>
            </p:cNvSpPr>
            <p:nvPr/>
          </p:nvSpPr>
          <p:spPr bwMode="auto">
            <a:xfrm>
              <a:off x="5189" y="2094"/>
              <a:ext cx="680" cy="613"/>
            </a:xfrm>
            <a:custGeom>
              <a:avLst/>
              <a:gdLst>
                <a:gd name="T0" fmla="*/ 498 w 680"/>
                <a:gd name="T1" fmla="*/ 0 h 613"/>
                <a:gd name="T2" fmla="*/ 430 w 680"/>
                <a:gd name="T3" fmla="*/ 46 h 613"/>
                <a:gd name="T4" fmla="*/ 385 w 680"/>
                <a:gd name="T5" fmla="*/ 182 h 613"/>
                <a:gd name="T6" fmla="*/ 498 w 680"/>
                <a:gd name="T7" fmla="*/ 159 h 613"/>
                <a:gd name="T8" fmla="*/ 544 w 680"/>
                <a:gd name="T9" fmla="*/ 114 h 613"/>
                <a:gd name="T10" fmla="*/ 589 w 680"/>
                <a:gd name="T11" fmla="*/ 182 h 613"/>
                <a:gd name="T12" fmla="*/ 544 w 680"/>
                <a:gd name="T13" fmla="*/ 295 h 613"/>
                <a:gd name="T14" fmla="*/ 498 w 680"/>
                <a:gd name="T15" fmla="*/ 341 h 613"/>
                <a:gd name="T16" fmla="*/ 430 w 680"/>
                <a:gd name="T17" fmla="*/ 250 h 613"/>
                <a:gd name="T18" fmla="*/ 408 w 680"/>
                <a:gd name="T19" fmla="*/ 295 h 613"/>
                <a:gd name="T20" fmla="*/ 362 w 680"/>
                <a:gd name="T21" fmla="*/ 318 h 613"/>
                <a:gd name="T22" fmla="*/ 317 w 680"/>
                <a:gd name="T23" fmla="*/ 295 h 613"/>
                <a:gd name="T24" fmla="*/ 340 w 680"/>
                <a:gd name="T25" fmla="*/ 159 h 613"/>
                <a:gd name="T26" fmla="*/ 340 w 680"/>
                <a:gd name="T27" fmla="*/ 137 h 613"/>
                <a:gd name="T28" fmla="*/ 317 w 680"/>
                <a:gd name="T29" fmla="*/ 114 h 613"/>
                <a:gd name="T30" fmla="*/ 294 w 680"/>
                <a:gd name="T31" fmla="*/ 137 h 613"/>
                <a:gd name="T32" fmla="*/ 249 w 680"/>
                <a:gd name="T33" fmla="*/ 91 h 613"/>
                <a:gd name="T34" fmla="*/ 226 w 680"/>
                <a:gd name="T35" fmla="*/ 137 h 613"/>
                <a:gd name="T36" fmla="*/ 226 w 680"/>
                <a:gd name="T37" fmla="*/ 159 h 613"/>
                <a:gd name="T38" fmla="*/ 204 w 680"/>
                <a:gd name="T39" fmla="*/ 227 h 613"/>
                <a:gd name="T40" fmla="*/ 158 w 680"/>
                <a:gd name="T41" fmla="*/ 295 h 613"/>
                <a:gd name="T42" fmla="*/ 90 w 680"/>
                <a:gd name="T43" fmla="*/ 318 h 613"/>
                <a:gd name="T44" fmla="*/ 68 w 680"/>
                <a:gd name="T45" fmla="*/ 295 h 613"/>
                <a:gd name="T46" fmla="*/ 0 w 680"/>
                <a:gd name="T47" fmla="*/ 341 h 613"/>
                <a:gd name="T48" fmla="*/ 22 w 680"/>
                <a:gd name="T49" fmla="*/ 363 h 613"/>
                <a:gd name="T50" fmla="*/ 0 w 680"/>
                <a:gd name="T51" fmla="*/ 409 h 613"/>
                <a:gd name="T52" fmla="*/ 113 w 680"/>
                <a:gd name="T53" fmla="*/ 477 h 613"/>
                <a:gd name="T54" fmla="*/ 204 w 680"/>
                <a:gd name="T55" fmla="*/ 454 h 613"/>
                <a:gd name="T56" fmla="*/ 249 w 680"/>
                <a:gd name="T57" fmla="*/ 499 h 613"/>
                <a:gd name="T58" fmla="*/ 340 w 680"/>
                <a:gd name="T59" fmla="*/ 477 h 613"/>
                <a:gd name="T60" fmla="*/ 362 w 680"/>
                <a:gd name="T61" fmla="*/ 545 h 613"/>
                <a:gd name="T62" fmla="*/ 340 w 680"/>
                <a:gd name="T63" fmla="*/ 590 h 613"/>
                <a:gd name="T64" fmla="*/ 362 w 680"/>
                <a:gd name="T65" fmla="*/ 613 h 613"/>
                <a:gd name="T66" fmla="*/ 408 w 680"/>
                <a:gd name="T67" fmla="*/ 590 h 613"/>
                <a:gd name="T68" fmla="*/ 635 w 680"/>
                <a:gd name="T69" fmla="*/ 590 h 613"/>
                <a:gd name="T70" fmla="*/ 612 w 680"/>
                <a:gd name="T71" fmla="*/ 545 h 613"/>
                <a:gd name="T72" fmla="*/ 567 w 680"/>
                <a:gd name="T73" fmla="*/ 522 h 613"/>
                <a:gd name="T74" fmla="*/ 567 w 680"/>
                <a:gd name="T75" fmla="*/ 431 h 613"/>
                <a:gd name="T76" fmla="*/ 612 w 680"/>
                <a:gd name="T77" fmla="*/ 205 h 613"/>
                <a:gd name="T78" fmla="*/ 680 w 680"/>
                <a:gd name="T79" fmla="*/ 114 h 613"/>
                <a:gd name="T80" fmla="*/ 657 w 680"/>
                <a:gd name="T81" fmla="*/ 114 h 613"/>
                <a:gd name="T82" fmla="*/ 612 w 680"/>
                <a:gd name="T83" fmla="*/ 114 h 613"/>
                <a:gd name="T84" fmla="*/ 544 w 680"/>
                <a:gd name="T85" fmla="*/ 69 h 613"/>
                <a:gd name="T86" fmla="*/ 544 w 680"/>
                <a:gd name="T87" fmla="*/ 46 h 613"/>
                <a:gd name="T88" fmla="*/ 498 w 680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0" h="613">
                  <a:moveTo>
                    <a:pt x="498" y="0"/>
                  </a:moveTo>
                  <a:lnTo>
                    <a:pt x="430" y="46"/>
                  </a:lnTo>
                  <a:lnTo>
                    <a:pt x="385" y="182"/>
                  </a:lnTo>
                  <a:lnTo>
                    <a:pt x="498" y="159"/>
                  </a:lnTo>
                  <a:lnTo>
                    <a:pt x="544" y="114"/>
                  </a:lnTo>
                  <a:lnTo>
                    <a:pt x="589" y="182"/>
                  </a:lnTo>
                  <a:lnTo>
                    <a:pt x="544" y="295"/>
                  </a:lnTo>
                  <a:lnTo>
                    <a:pt x="498" y="341"/>
                  </a:lnTo>
                  <a:lnTo>
                    <a:pt x="430" y="250"/>
                  </a:lnTo>
                  <a:lnTo>
                    <a:pt x="408" y="295"/>
                  </a:lnTo>
                  <a:lnTo>
                    <a:pt x="362" y="318"/>
                  </a:lnTo>
                  <a:lnTo>
                    <a:pt x="317" y="295"/>
                  </a:lnTo>
                  <a:lnTo>
                    <a:pt x="340" y="159"/>
                  </a:lnTo>
                  <a:lnTo>
                    <a:pt x="340" y="137"/>
                  </a:lnTo>
                  <a:lnTo>
                    <a:pt x="317" y="114"/>
                  </a:lnTo>
                  <a:lnTo>
                    <a:pt x="294" y="137"/>
                  </a:lnTo>
                  <a:lnTo>
                    <a:pt x="249" y="91"/>
                  </a:lnTo>
                  <a:lnTo>
                    <a:pt x="226" y="137"/>
                  </a:lnTo>
                  <a:lnTo>
                    <a:pt x="226" y="159"/>
                  </a:lnTo>
                  <a:lnTo>
                    <a:pt x="204" y="227"/>
                  </a:lnTo>
                  <a:lnTo>
                    <a:pt x="158" y="295"/>
                  </a:lnTo>
                  <a:lnTo>
                    <a:pt x="90" y="318"/>
                  </a:lnTo>
                  <a:lnTo>
                    <a:pt x="68" y="295"/>
                  </a:lnTo>
                  <a:lnTo>
                    <a:pt x="0" y="341"/>
                  </a:lnTo>
                  <a:lnTo>
                    <a:pt x="22" y="363"/>
                  </a:lnTo>
                  <a:lnTo>
                    <a:pt x="0" y="409"/>
                  </a:lnTo>
                  <a:lnTo>
                    <a:pt x="113" y="477"/>
                  </a:lnTo>
                  <a:lnTo>
                    <a:pt x="204" y="454"/>
                  </a:lnTo>
                  <a:lnTo>
                    <a:pt x="249" y="499"/>
                  </a:lnTo>
                  <a:lnTo>
                    <a:pt x="340" y="477"/>
                  </a:lnTo>
                  <a:lnTo>
                    <a:pt x="362" y="545"/>
                  </a:lnTo>
                  <a:lnTo>
                    <a:pt x="340" y="590"/>
                  </a:lnTo>
                  <a:lnTo>
                    <a:pt x="362" y="613"/>
                  </a:lnTo>
                  <a:lnTo>
                    <a:pt x="408" y="590"/>
                  </a:lnTo>
                  <a:lnTo>
                    <a:pt x="635" y="590"/>
                  </a:lnTo>
                  <a:lnTo>
                    <a:pt x="612" y="545"/>
                  </a:lnTo>
                  <a:lnTo>
                    <a:pt x="567" y="522"/>
                  </a:lnTo>
                  <a:lnTo>
                    <a:pt x="567" y="431"/>
                  </a:lnTo>
                  <a:lnTo>
                    <a:pt x="612" y="205"/>
                  </a:lnTo>
                  <a:lnTo>
                    <a:pt x="680" y="114"/>
                  </a:lnTo>
                  <a:lnTo>
                    <a:pt x="657" y="114"/>
                  </a:lnTo>
                  <a:lnTo>
                    <a:pt x="612" y="114"/>
                  </a:lnTo>
                  <a:lnTo>
                    <a:pt x="544" y="69"/>
                  </a:lnTo>
                  <a:lnTo>
                    <a:pt x="544" y="46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18" name="Freeform 174"/>
            <p:cNvSpPr>
              <a:spLocks/>
            </p:cNvSpPr>
            <p:nvPr/>
          </p:nvSpPr>
          <p:spPr bwMode="auto">
            <a:xfrm>
              <a:off x="3986" y="3365"/>
              <a:ext cx="930" cy="748"/>
            </a:xfrm>
            <a:custGeom>
              <a:avLst/>
              <a:gdLst>
                <a:gd name="T0" fmla="*/ 840 w 930"/>
                <a:gd name="T1" fmla="*/ 0 h 748"/>
                <a:gd name="T2" fmla="*/ 794 w 930"/>
                <a:gd name="T3" fmla="*/ 113 h 748"/>
                <a:gd name="T4" fmla="*/ 726 w 930"/>
                <a:gd name="T5" fmla="*/ 204 h 748"/>
                <a:gd name="T6" fmla="*/ 499 w 930"/>
                <a:gd name="T7" fmla="*/ 249 h 748"/>
                <a:gd name="T8" fmla="*/ 454 w 930"/>
                <a:gd name="T9" fmla="*/ 362 h 748"/>
                <a:gd name="T10" fmla="*/ 205 w 930"/>
                <a:gd name="T11" fmla="*/ 521 h 748"/>
                <a:gd name="T12" fmla="*/ 114 w 930"/>
                <a:gd name="T13" fmla="*/ 521 h 748"/>
                <a:gd name="T14" fmla="*/ 0 w 930"/>
                <a:gd name="T15" fmla="*/ 544 h 748"/>
                <a:gd name="T16" fmla="*/ 0 w 930"/>
                <a:gd name="T17" fmla="*/ 657 h 748"/>
                <a:gd name="T18" fmla="*/ 69 w 930"/>
                <a:gd name="T19" fmla="*/ 612 h 748"/>
                <a:gd name="T20" fmla="*/ 114 w 930"/>
                <a:gd name="T21" fmla="*/ 612 h 748"/>
                <a:gd name="T22" fmla="*/ 114 w 930"/>
                <a:gd name="T23" fmla="*/ 657 h 748"/>
                <a:gd name="T24" fmla="*/ 205 w 930"/>
                <a:gd name="T25" fmla="*/ 635 h 748"/>
                <a:gd name="T26" fmla="*/ 273 w 930"/>
                <a:gd name="T27" fmla="*/ 589 h 748"/>
                <a:gd name="T28" fmla="*/ 318 w 930"/>
                <a:gd name="T29" fmla="*/ 612 h 748"/>
                <a:gd name="T30" fmla="*/ 295 w 930"/>
                <a:gd name="T31" fmla="*/ 680 h 748"/>
                <a:gd name="T32" fmla="*/ 341 w 930"/>
                <a:gd name="T33" fmla="*/ 703 h 748"/>
                <a:gd name="T34" fmla="*/ 341 w 930"/>
                <a:gd name="T35" fmla="*/ 748 h 748"/>
                <a:gd name="T36" fmla="*/ 454 w 930"/>
                <a:gd name="T37" fmla="*/ 703 h 748"/>
                <a:gd name="T38" fmla="*/ 454 w 930"/>
                <a:gd name="T39" fmla="*/ 657 h 748"/>
                <a:gd name="T40" fmla="*/ 499 w 930"/>
                <a:gd name="T41" fmla="*/ 657 h 748"/>
                <a:gd name="T42" fmla="*/ 522 w 930"/>
                <a:gd name="T43" fmla="*/ 725 h 748"/>
                <a:gd name="T44" fmla="*/ 567 w 930"/>
                <a:gd name="T45" fmla="*/ 725 h 748"/>
                <a:gd name="T46" fmla="*/ 567 w 930"/>
                <a:gd name="T47" fmla="*/ 612 h 748"/>
                <a:gd name="T48" fmla="*/ 590 w 930"/>
                <a:gd name="T49" fmla="*/ 589 h 748"/>
                <a:gd name="T50" fmla="*/ 567 w 930"/>
                <a:gd name="T51" fmla="*/ 521 h 748"/>
                <a:gd name="T52" fmla="*/ 613 w 930"/>
                <a:gd name="T53" fmla="*/ 476 h 748"/>
                <a:gd name="T54" fmla="*/ 681 w 930"/>
                <a:gd name="T55" fmla="*/ 476 h 748"/>
                <a:gd name="T56" fmla="*/ 726 w 930"/>
                <a:gd name="T57" fmla="*/ 476 h 748"/>
                <a:gd name="T58" fmla="*/ 749 w 930"/>
                <a:gd name="T59" fmla="*/ 430 h 748"/>
                <a:gd name="T60" fmla="*/ 794 w 930"/>
                <a:gd name="T61" fmla="*/ 362 h 748"/>
                <a:gd name="T62" fmla="*/ 772 w 930"/>
                <a:gd name="T63" fmla="*/ 294 h 748"/>
                <a:gd name="T64" fmla="*/ 817 w 930"/>
                <a:gd name="T65" fmla="*/ 226 h 748"/>
                <a:gd name="T66" fmla="*/ 862 w 930"/>
                <a:gd name="T67" fmla="*/ 181 h 748"/>
                <a:gd name="T68" fmla="*/ 908 w 930"/>
                <a:gd name="T69" fmla="*/ 181 h 748"/>
                <a:gd name="T70" fmla="*/ 930 w 930"/>
                <a:gd name="T71" fmla="*/ 113 h 748"/>
                <a:gd name="T72" fmla="*/ 885 w 930"/>
                <a:gd name="T73" fmla="*/ 90 h 748"/>
                <a:gd name="T74" fmla="*/ 885 w 930"/>
                <a:gd name="T75" fmla="*/ 45 h 748"/>
                <a:gd name="T76" fmla="*/ 840 w 930"/>
                <a:gd name="T77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0" h="748">
                  <a:moveTo>
                    <a:pt x="840" y="0"/>
                  </a:moveTo>
                  <a:lnTo>
                    <a:pt x="794" y="113"/>
                  </a:lnTo>
                  <a:lnTo>
                    <a:pt x="726" y="204"/>
                  </a:lnTo>
                  <a:lnTo>
                    <a:pt x="499" y="249"/>
                  </a:lnTo>
                  <a:lnTo>
                    <a:pt x="454" y="362"/>
                  </a:lnTo>
                  <a:lnTo>
                    <a:pt x="205" y="521"/>
                  </a:lnTo>
                  <a:lnTo>
                    <a:pt x="114" y="521"/>
                  </a:lnTo>
                  <a:lnTo>
                    <a:pt x="0" y="544"/>
                  </a:lnTo>
                  <a:lnTo>
                    <a:pt x="0" y="657"/>
                  </a:lnTo>
                  <a:lnTo>
                    <a:pt x="69" y="612"/>
                  </a:lnTo>
                  <a:lnTo>
                    <a:pt x="114" y="612"/>
                  </a:lnTo>
                  <a:lnTo>
                    <a:pt x="114" y="657"/>
                  </a:lnTo>
                  <a:lnTo>
                    <a:pt x="205" y="635"/>
                  </a:lnTo>
                  <a:lnTo>
                    <a:pt x="273" y="589"/>
                  </a:lnTo>
                  <a:lnTo>
                    <a:pt x="318" y="612"/>
                  </a:lnTo>
                  <a:lnTo>
                    <a:pt x="295" y="680"/>
                  </a:lnTo>
                  <a:lnTo>
                    <a:pt x="341" y="703"/>
                  </a:lnTo>
                  <a:lnTo>
                    <a:pt x="341" y="748"/>
                  </a:lnTo>
                  <a:lnTo>
                    <a:pt x="454" y="703"/>
                  </a:lnTo>
                  <a:lnTo>
                    <a:pt x="454" y="657"/>
                  </a:lnTo>
                  <a:lnTo>
                    <a:pt x="499" y="657"/>
                  </a:lnTo>
                  <a:lnTo>
                    <a:pt x="522" y="725"/>
                  </a:lnTo>
                  <a:lnTo>
                    <a:pt x="567" y="725"/>
                  </a:lnTo>
                  <a:lnTo>
                    <a:pt x="567" y="612"/>
                  </a:lnTo>
                  <a:lnTo>
                    <a:pt x="590" y="589"/>
                  </a:lnTo>
                  <a:lnTo>
                    <a:pt x="567" y="521"/>
                  </a:lnTo>
                  <a:lnTo>
                    <a:pt x="613" y="476"/>
                  </a:lnTo>
                  <a:lnTo>
                    <a:pt x="681" y="476"/>
                  </a:lnTo>
                  <a:lnTo>
                    <a:pt x="726" y="476"/>
                  </a:lnTo>
                  <a:lnTo>
                    <a:pt x="749" y="430"/>
                  </a:lnTo>
                  <a:lnTo>
                    <a:pt x="794" y="362"/>
                  </a:lnTo>
                  <a:lnTo>
                    <a:pt x="772" y="294"/>
                  </a:lnTo>
                  <a:lnTo>
                    <a:pt x="817" y="226"/>
                  </a:lnTo>
                  <a:lnTo>
                    <a:pt x="862" y="181"/>
                  </a:lnTo>
                  <a:lnTo>
                    <a:pt x="908" y="181"/>
                  </a:lnTo>
                  <a:lnTo>
                    <a:pt x="930" y="113"/>
                  </a:lnTo>
                  <a:lnTo>
                    <a:pt x="885" y="90"/>
                  </a:lnTo>
                  <a:lnTo>
                    <a:pt x="885" y="45"/>
                  </a:lnTo>
                  <a:lnTo>
                    <a:pt x="840" y="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19" name="Freeform 175"/>
            <p:cNvSpPr>
              <a:spLocks/>
            </p:cNvSpPr>
            <p:nvPr/>
          </p:nvSpPr>
          <p:spPr bwMode="auto">
            <a:xfrm>
              <a:off x="4758" y="3138"/>
              <a:ext cx="476" cy="657"/>
            </a:xfrm>
            <a:custGeom>
              <a:avLst/>
              <a:gdLst>
                <a:gd name="T0" fmla="*/ 272 w 476"/>
                <a:gd name="T1" fmla="*/ 0 h 657"/>
                <a:gd name="T2" fmla="*/ 204 w 476"/>
                <a:gd name="T3" fmla="*/ 90 h 657"/>
                <a:gd name="T4" fmla="*/ 181 w 476"/>
                <a:gd name="T5" fmla="*/ 136 h 657"/>
                <a:gd name="T6" fmla="*/ 113 w 476"/>
                <a:gd name="T7" fmla="*/ 181 h 657"/>
                <a:gd name="T8" fmla="*/ 68 w 476"/>
                <a:gd name="T9" fmla="*/ 227 h 657"/>
                <a:gd name="T10" fmla="*/ 113 w 476"/>
                <a:gd name="T11" fmla="*/ 272 h 657"/>
                <a:gd name="T12" fmla="*/ 113 w 476"/>
                <a:gd name="T13" fmla="*/ 317 h 657"/>
                <a:gd name="T14" fmla="*/ 158 w 476"/>
                <a:gd name="T15" fmla="*/ 340 h 657"/>
                <a:gd name="T16" fmla="*/ 136 w 476"/>
                <a:gd name="T17" fmla="*/ 408 h 657"/>
                <a:gd name="T18" fmla="*/ 90 w 476"/>
                <a:gd name="T19" fmla="*/ 408 h 657"/>
                <a:gd name="T20" fmla="*/ 45 w 476"/>
                <a:gd name="T21" fmla="*/ 453 h 657"/>
                <a:gd name="T22" fmla="*/ 0 w 476"/>
                <a:gd name="T23" fmla="*/ 521 h 657"/>
                <a:gd name="T24" fmla="*/ 22 w 476"/>
                <a:gd name="T25" fmla="*/ 589 h 657"/>
                <a:gd name="T26" fmla="*/ 68 w 476"/>
                <a:gd name="T27" fmla="*/ 589 h 657"/>
                <a:gd name="T28" fmla="*/ 158 w 476"/>
                <a:gd name="T29" fmla="*/ 657 h 657"/>
                <a:gd name="T30" fmla="*/ 204 w 476"/>
                <a:gd name="T31" fmla="*/ 657 h 657"/>
                <a:gd name="T32" fmla="*/ 226 w 476"/>
                <a:gd name="T33" fmla="*/ 612 h 657"/>
                <a:gd name="T34" fmla="*/ 249 w 476"/>
                <a:gd name="T35" fmla="*/ 589 h 657"/>
                <a:gd name="T36" fmla="*/ 272 w 476"/>
                <a:gd name="T37" fmla="*/ 499 h 657"/>
                <a:gd name="T38" fmla="*/ 294 w 476"/>
                <a:gd name="T39" fmla="*/ 499 h 657"/>
                <a:gd name="T40" fmla="*/ 317 w 476"/>
                <a:gd name="T41" fmla="*/ 544 h 657"/>
                <a:gd name="T42" fmla="*/ 340 w 476"/>
                <a:gd name="T43" fmla="*/ 499 h 657"/>
                <a:gd name="T44" fmla="*/ 340 w 476"/>
                <a:gd name="T45" fmla="*/ 431 h 657"/>
                <a:gd name="T46" fmla="*/ 431 w 476"/>
                <a:gd name="T47" fmla="*/ 363 h 657"/>
                <a:gd name="T48" fmla="*/ 453 w 476"/>
                <a:gd name="T49" fmla="*/ 317 h 657"/>
                <a:gd name="T50" fmla="*/ 431 w 476"/>
                <a:gd name="T51" fmla="*/ 272 h 657"/>
                <a:gd name="T52" fmla="*/ 476 w 476"/>
                <a:gd name="T53" fmla="*/ 249 h 657"/>
                <a:gd name="T54" fmla="*/ 476 w 476"/>
                <a:gd name="T55" fmla="*/ 204 h 657"/>
                <a:gd name="T56" fmla="*/ 431 w 476"/>
                <a:gd name="T57" fmla="*/ 136 h 657"/>
                <a:gd name="T58" fmla="*/ 431 w 476"/>
                <a:gd name="T59" fmla="*/ 90 h 657"/>
                <a:gd name="T60" fmla="*/ 317 w 476"/>
                <a:gd name="T61" fmla="*/ 0 h 657"/>
                <a:gd name="T62" fmla="*/ 272 w 476"/>
                <a:gd name="T63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657">
                  <a:moveTo>
                    <a:pt x="272" y="0"/>
                  </a:moveTo>
                  <a:lnTo>
                    <a:pt x="204" y="90"/>
                  </a:lnTo>
                  <a:lnTo>
                    <a:pt x="181" y="136"/>
                  </a:lnTo>
                  <a:lnTo>
                    <a:pt x="113" y="181"/>
                  </a:lnTo>
                  <a:lnTo>
                    <a:pt x="68" y="227"/>
                  </a:lnTo>
                  <a:lnTo>
                    <a:pt x="113" y="272"/>
                  </a:lnTo>
                  <a:lnTo>
                    <a:pt x="113" y="317"/>
                  </a:lnTo>
                  <a:lnTo>
                    <a:pt x="158" y="340"/>
                  </a:lnTo>
                  <a:lnTo>
                    <a:pt x="136" y="408"/>
                  </a:lnTo>
                  <a:lnTo>
                    <a:pt x="90" y="408"/>
                  </a:lnTo>
                  <a:lnTo>
                    <a:pt x="45" y="453"/>
                  </a:lnTo>
                  <a:lnTo>
                    <a:pt x="0" y="521"/>
                  </a:lnTo>
                  <a:lnTo>
                    <a:pt x="22" y="589"/>
                  </a:lnTo>
                  <a:lnTo>
                    <a:pt x="68" y="589"/>
                  </a:lnTo>
                  <a:lnTo>
                    <a:pt x="158" y="657"/>
                  </a:lnTo>
                  <a:lnTo>
                    <a:pt x="204" y="657"/>
                  </a:lnTo>
                  <a:lnTo>
                    <a:pt x="226" y="612"/>
                  </a:lnTo>
                  <a:lnTo>
                    <a:pt x="249" y="589"/>
                  </a:lnTo>
                  <a:lnTo>
                    <a:pt x="272" y="499"/>
                  </a:lnTo>
                  <a:lnTo>
                    <a:pt x="294" y="499"/>
                  </a:lnTo>
                  <a:lnTo>
                    <a:pt x="317" y="544"/>
                  </a:lnTo>
                  <a:lnTo>
                    <a:pt x="340" y="499"/>
                  </a:lnTo>
                  <a:lnTo>
                    <a:pt x="340" y="431"/>
                  </a:lnTo>
                  <a:lnTo>
                    <a:pt x="431" y="363"/>
                  </a:lnTo>
                  <a:lnTo>
                    <a:pt x="453" y="317"/>
                  </a:lnTo>
                  <a:lnTo>
                    <a:pt x="431" y="272"/>
                  </a:lnTo>
                  <a:lnTo>
                    <a:pt x="476" y="249"/>
                  </a:lnTo>
                  <a:lnTo>
                    <a:pt x="476" y="204"/>
                  </a:lnTo>
                  <a:lnTo>
                    <a:pt x="431" y="136"/>
                  </a:lnTo>
                  <a:lnTo>
                    <a:pt x="431" y="90"/>
                  </a:lnTo>
                  <a:lnTo>
                    <a:pt x="317" y="0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6350" cap="flat">
              <a:solidFill>
                <a:srgbClr val="0033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ja-JP" altLang="en-US" sz="1662"/>
            </a:p>
          </p:txBody>
        </p:sp>
        <p:sp>
          <p:nvSpPr>
            <p:cNvPr id="6320" name="Freeform 176"/>
            <p:cNvSpPr>
              <a:spLocks/>
            </p:cNvSpPr>
            <p:nvPr/>
          </p:nvSpPr>
          <p:spPr bwMode="auto">
            <a:xfrm>
              <a:off x="471" y="3502"/>
              <a:ext cx="1406" cy="793"/>
            </a:xfrm>
            <a:custGeom>
              <a:avLst/>
              <a:gdLst>
                <a:gd name="T0" fmla="*/ 0 w 1406"/>
                <a:gd name="T1" fmla="*/ 793 h 793"/>
                <a:gd name="T2" fmla="*/ 613 w 1406"/>
                <a:gd name="T3" fmla="*/ 793 h 793"/>
                <a:gd name="T4" fmla="*/ 1406 w 1406"/>
                <a:gd name="T5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6" h="793">
                  <a:moveTo>
                    <a:pt x="0" y="793"/>
                  </a:moveTo>
                  <a:lnTo>
                    <a:pt x="613" y="793"/>
                  </a:lnTo>
                  <a:lnTo>
                    <a:pt x="1406" y="0"/>
                  </a:lnTo>
                </a:path>
              </a:pathLst>
            </a:custGeom>
            <a:grpFill/>
            <a:ln w="38100" cap="flat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/>
            <a:lstStyle/>
            <a:p>
              <a:endParaRPr lang="ja-JP" altLang="en-US" sz="1662"/>
            </a:p>
          </p:txBody>
        </p:sp>
      </p:grpSp>
      <p:sp>
        <p:nvSpPr>
          <p:cNvPr id="298" name="AutoShape 590"/>
          <p:cNvSpPr>
            <a:spLocks/>
          </p:cNvSpPr>
          <p:nvPr/>
        </p:nvSpPr>
        <p:spPr bwMode="auto">
          <a:xfrm>
            <a:off x="7192428" y="3454084"/>
            <a:ext cx="1412019" cy="338554"/>
          </a:xfrm>
          <a:prstGeom prst="borderCallout2">
            <a:avLst>
              <a:gd name="adj1" fmla="val 39044"/>
              <a:gd name="adj2" fmla="val 402"/>
              <a:gd name="adj3" fmla="val 39246"/>
              <a:gd name="adj4" fmla="val -32355"/>
              <a:gd name="adj5" fmla="val 472790"/>
              <a:gd name="adj6" fmla="val -145135"/>
            </a:avLst>
          </a:prstGeom>
          <a:solidFill>
            <a:srgbClr val="FF6600"/>
          </a:solidFill>
          <a:ln w="19050">
            <a:solidFill>
              <a:srgbClr val="FF6600"/>
            </a:solidFill>
            <a:miter lim="800000"/>
            <a:headEnd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+mj-ea"/>
                <a:ea typeface="+mj-ea"/>
              </a:rPr>
              <a:t>東京</a:t>
            </a:r>
            <a:r>
              <a:rPr lang="ja-JP" altLang="en-US" sz="1600" b="1" dirty="0" smtClean="0">
                <a:solidFill>
                  <a:schemeClr val="bg1"/>
                </a:solidFill>
                <a:latin typeface="+mj-ea"/>
                <a:ea typeface="+mj-ea"/>
              </a:rPr>
              <a:t>本社</a:t>
            </a:r>
            <a:endParaRPr lang="en-US" altLang="ja-JP" sz="16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954604" y="4487830"/>
            <a:ext cx="3055159" cy="1767071"/>
            <a:chOff x="6124572" y="4487830"/>
            <a:chExt cx="2621309" cy="1980694"/>
          </a:xfrm>
        </p:grpSpPr>
        <p:sp>
          <p:nvSpPr>
            <p:cNvPr id="297" name="線吹き出し 2 (枠付き) 296"/>
            <p:cNvSpPr/>
            <p:nvPr/>
          </p:nvSpPr>
          <p:spPr>
            <a:xfrm>
              <a:off x="6124572" y="4673992"/>
              <a:ext cx="2621309" cy="1794532"/>
            </a:xfrm>
            <a:prstGeom prst="borderCallout2">
              <a:avLst>
                <a:gd name="adj1" fmla="val 69932"/>
                <a:gd name="adj2" fmla="val 240"/>
                <a:gd name="adj3" fmla="val 70126"/>
                <a:gd name="adj4" fmla="val -61275"/>
                <a:gd name="adj5" fmla="val 32276"/>
                <a:gd name="adj6" fmla="val -80668"/>
              </a:avLst>
            </a:prstGeom>
            <a:noFill/>
            <a:ln w="38100" cap="flat">
              <a:solidFill>
                <a:srgbClr val="CC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正方形/長方形 300"/>
            <p:cNvSpPr/>
            <p:nvPr/>
          </p:nvSpPr>
          <p:spPr>
            <a:xfrm>
              <a:off x="6220781" y="4487830"/>
              <a:ext cx="2424457" cy="3210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08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>
                  <a:solidFill>
                    <a:srgbClr val="390901"/>
                  </a:solidFill>
                  <a:latin typeface="+mn-ea"/>
                </a:rPr>
                <a:t>大阪</a:t>
              </a:r>
              <a:r>
                <a:rPr lang="en-US" altLang="ja-JP" sz="1600" b="1" smtClean="0">
                  <a:solidFill>
                    <a:srgbClr val="390901"/>
                  </a:solidFill>
                  <a:latin typeface="+mn-ea"/>
                </a:rPr>
                <a:t>PCB</a:t>
              </a:r>
              <a:r>
                <a:rPr lang="ja-JP" altLang="en-US" sz="1600" b="1" smtClean="0">
                  <a:solidFill>
                    <a:srgbClr val="390901"/>
                  </a:solidFill>
                  <a:latin typeface="+mn-ea"/>
                </a:rPr>
                <a:t>処理事業所</a:t>
              </a:r>
              <a:endParaRPr lang="ja-JP" altLang="en-US" sz="16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415193" y="1318613"/>
            <a:ext cx="3189931" cy="2530421"/>
            <a:chOff x="2316767" y="1476983"/>
            <a:chExt cx="3189931" cy="2530421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316767" y="1476983"/>
              <a:ext cx="3189931" cy="2530421"/>
              <a:chOff x="2760051" y="1064842"/>
              <a:chExt cx="2621309" cy="2102144"/>
            </a:xfrm>
          </p:grpSpPr>
          <p:sp>
            <p:nvSpPr>
              <p:cNvPr id="3" name="線吹き出し 2 (枠付き) 2"/>
              <p:cNvSpPr/>
              <p:nvPr/>
            </p:nvSpPr>
            <p:spPr>
              <a:xfrm>
                <a:off x="2760051" y="1253329"/>
                <a:ext cx="2621309" cy="1913657"/>
              </a:xfrm>
              <a:prstGeom prst="borderCallout2">
                <a:avLst>
                  <a:gd name="adj1" fmla="val 100311"/>
                  <a:gd name="adj2" fmla="val 16079"/>
                  <a:gd name="adj3" fmla="val 113553"/>
                  <a:gd name="adj4" fmla="val 108"/>
                  <a:gd name="adj5" fmla="val 156820"/>
                  <a:gd name="adj6" fmla="val -27106"/>
                </a:avLst>
              </a:prstGeom>
              <a:solidFill>
                <a:schemeClr val="bg1"/>
              </a:solidFill>
              <a:ln w="38100">
                <a:solidFill>
                  <a:srgbClr val="CC0000"/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2841578" y="1064842"/>
                <a:ext cx="2470189" cy="35282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0800" cmpd="dbl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600" b="1">
                    <a:solidFill>
                      <a:srgbClr val="390901"/>
                    </a:solidFill>
                    <a:latin typeface="+mn-ea"/>
                  </a:rPr>
                  <a:t>北九州</a:t>
                </a:r>
                <a:r>
                  <a:rPr lang="en-US" altLang="ja-JP" sz="1600" b="1" smtClean="0">
                    <a:solidFill>
                      <a:srgbClr val="390901"/>
                    </a:solidFill>
                    <a:latin typeface="+mn-ea"/>
                  </a:rPr>
                  <a:t>PCB</a:t>
                </a:r>
                <a:r>
                  <a:rPr lang="ja-JP" altLang="en-US" sz="1600" b="1" smtClean="0">
                    <a:solidFill>
                      <a:srgbClr val="390901"/>
                    </a:solidFill>
                    <a:latin typeface="+mn-ea"/>
                  </a:rPr>
                  <a:t>処理事業所</a:t>
                </a:r>
                <a:endParaRPr lang="ja-JP" altLang="en-US" sz="1600" b="1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2383444" y="1984061"/>
              <a:ext cx="3091761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atin typeface="+mn-ea"/>
                </a:rPr>
                <a:t>①安定器</a:t>
              </a:r>
              <a:endParaRPr kumimoji="1" lang="en-US" altLang="ja-JP" b="1" dirty="0" smtClean="0">
                <a:latin typeface="+mn-ea"/>
              </a:endParaRPr>
            </a:p>
            <a:p>
              <a:r>
                <a:rPr lang="ja-JP" altLang="en-US" b="1" dirty="0" smtClean="0">
                  <a:latin typeface="+mn-ea"/>
                </a:rPr>
                <a:t>②小型電気機器</a:t>
              </a:r>
              <a:endParaRPr lang="en-US" altLang="ja-JP" b="1" dirty="0" smtClean="0">
                <a:latin typeface="+mn-ea"/>
              </a:endParaRPr>
            </a:p>
            <a:p>
              <a:r>
                <a:rPr lang="ja-JP" altLang="en-US" b="1" dirty="0">
                  <a:latin typeface="+mn-ea"/>
                </a:rPr>
                <a:t>　　</a:t>
              </a:r>
              <a:r>
                <a:rPr lang="ja-JP" altLang="en-US" b="1" u="sng" dirty="0" smtClean="0">
                  <a:solidFill>
                    <a:srgbClr val="FF0000"/>
                  </a:solidFill>
                  <a:latin typeface="+mn-ea"/>
                </a:rPr>
                <a:t>３ｋｇ未満の</a:t>
              </a:r>
              <a:r>
                <a:rPr lang="ja-JP" altLang="en-US" b="1" dirty="0" smtClean="0">
                  <a:latin typeface="+mn-ea"/>
                </a:rPr>
                <a:t>トランス類</a:t>
              </a:r>
              <a:endParaRPr lang="en-US" altLang="ja-JP" b="1" dirty="0" smtClean="0">
                <a:latin typeface="+mn-ea"/>
              </a:endParaRPr>
            </a:p>
            <a:p>
              <a:r>
                <a:rPr lang="ja-JP" altLang="en-US" b="1" dirty="0" smtClean="0">
                  <a:latin typeface="+mn-ea"/>
                </a:rPr>
                <a:t>　　　　　　　　　</a:t>
              </a:r>
              <a:r>
                <a:rPr lang="ja-JP" altLang="en-US" b="1" dirty="0">
                  <a:latin typeface="+mn-ea"/>
                </a:rPr>
                <a:t> </a:t>
              </a:r>
              <a:r>
                <a:rPr lang="ja-JP" altLang="en-US" b="1" dirty="0" smtClean="0">
                  <a:latin typeface="+mn-ea"/>
                </a:rPr>
                <a:t>コンデンサ類</a:t>
              </a:r>
              <a:endParaRPr lang="en-US" altLang="ja-JP" b="1" dirty="0" smtClean="0">
                <a:latin typeface="+mn-ea"/>
              </a:endParaRPr>
            </a:p>
            <a:p>
              <a:r>
                <a:rPr kumimoji="1" lang="ja-JP" altLang="en-US" b="1" dirty="0" smtClean="0">
                  <a:latin typeface="+mn-ea"/>
                </a:rPr>
                <a:t>③感圧複写紙</a:t>
              </a:r>
              <a:endParaRPr kumimoji="1" lang="en-US" altLang="ja-JP" b="1" dirty="0" smtClean="0">
                <a:latin typeface="+mn-ea"/>
              </a:endParaRPr>
            </a:p>
            <a:p>
              <a:r>
                <a:rPr lang="ja-JP" altLang="en-US" b="1" dirty="0" smtClean="0">
                  <a:latin typeface="+mn-ea"/>
                </a:rPr>
                <a:t>④ウエス等</a:t>
              </a:r>
              <a:endParaRPr lang="en-US" altLang="ja-JP" b="1" dirty="0" smtClean="0">
                <a:latin typeface="+mn-ea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6028363" y="4862999"/>
            <a:ext cx="30059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①</a:t>
            </a:r>
            <a:r>
              <a:rPr lang="ja-JP" altLang="en-US" sz="2000" b="1" dirty="0" smtClean="0">
                <a:latin typeface="+mn-ea"/>
              </a:rPr>
              <a:t>トランス</a:t>
            </a:r>
            <a:r>
              <a:rPr lang="ja-JP" altLang="en-US" sz="2000" b="1" dirty="0">
                <a:latin typeface="+mn-ea"/>
              </a:rPr>
              <a:t>・</a:t>
            </a:r>
            <a:r>
              <a:rPr lang="ja-JP" altLang="en-US" sz="2000" b="1" dirty="0" smtClean="0">
                <a:latin typeface="+mn-ea"/>
              </a:rPr>
              <a:t>コンデンサ類</a:t>
            </a:r>
            <a:endParaRPr lang="en-US" altLang="ja-JP" sz="2000" b="1" dirty="0" smtClean="0">
              <a:latin typeface="+mn-ea"/>
            </a:endParaRPr>
          </a:p>
          <a:p>
            <a:r>
              <a:rPr lang="ja-JP" altLang="en-US" sz="1400" b="1" dirty="0" smtClean="0">
                <a:latin typeface="+mn-ea"/>
              </a:rPr>
              <a:t>　　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+mn-ea"/>
              </a:rPr>
              <a:t>３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+mn-ea"/>
              </a:rPr>
              <a:t>kg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+mn-ea"/>
              </a:rPr>
              <a:t>以上の</a:t>
            </a:r>
            <a:r>
              <a:rPr lang="ja-JP" altLang="en-US" sz="1600" b="1" dirty="0" smtClean="0">
                <a:latin typeface="+mn-ea"/>
              </a:rPr>
              <a:t>高濃度機器類</a:t>
            </a:r>
            <a:endParaRPr lang="en-US" altLang="ja-JP" sz="1600" b="1" dirty="0" smtClean="0">
              <a:latin typeface="+mn-ea"/>
            </a:endParaRPr>
          </a:p>
          <a:p>
            <a:endParaRPr lang="en-US" altLang="ja-JP" sz="1200" b="1" dirty="0" smtClean="0">
              <a:latin typeface="+mn-ea"/>
            </a:endParaRPr>
          </a:p>
          <a:p>
            <a:r>
              <a:rPr lang="ja-JP" altLang="en-US" sz="2000" b="1" dirty="0">
                <a:latin typeface="+mn-ea"/>
              </a:rPr>
              <a:t>②</a:t>
            </a:r>
            <a:r>
              <a:rPr lang="ja-JP" altLang="en-US" sz="2000" b="1" dirty="0" smtClean="0">
                <a:latin typeface="+mn-ea"/>
              </a:rPr>
              <a:t>高濃度</a:t>
            </a:r>
            <a:r>
              <a:rPr lang="en-US" altLang="ja-JP" sz="2000" b="1" dirty="0" smtClean="0">
                <a:latin typeface="+mn-ea"/>
              </a:rPr>
              <a:t>PCB</a:t>
            </a:r>
            <a:r>
              <a:rPr lang="ja-JP" altLang="en-US" sz="2000" b="1" dirty="0" smtClean="0">
                <a:latin typeface="+mn-ea"/>
              </a:rPr>
              <a:t>油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13" name="雲形吹き出し 12"/>
          <p:cNvSpPr/>
          <p:nvPr/>
        </p:nvSpPr>
        <p:spPr>
          <a:xfrm>
            <a:off x="201010" y="1476984"/>
            <a:ext cx="2129494" cy="1138376"/>
          </a:xfrm>
          <a:prstGeom prst="cloudCallout">
            <a:avLst>
              <a:gd name="adj1" fmla="val 57408"/>
              <a:gd name="adj2" fmla="val -2129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  <a:latin typeface="+mn-ea"/>
              </a:rPr>
              <a:t>2015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+mn-ea"/>
              </a:rPr>
              <a:t>年度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+mn-ea"/>
              </a:rPr>
              <a:t>から</a:t>
            </a:r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受入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+mn-ea"/>
              </a:rPr>
              <a:t>開始</a:t>
            </a:r>
            <a:endParaRPr kumimoji="1"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額縁 13"/>
          <p:cNvSpPr/>
          <p:nvPr/>
        </p:nvSpPr>
        <p:spPr>
          <a:xfrm>
            <a:off x="1680761" y="5930694"/>
            <a:ext cx="4134314" cy="719929"/>
          </a:xfrm>
          <a:prstGeom prst="bevel">
            <a:avLst/>
          </a:prstGeom>
          <a:solidFill>
            <a:srgbClr val="FFFF00"/>
          </a:solidFill>
          <a:ln>
            <a:solidFill>
              <a:srgbClr val="390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rgbClr val="FF0000"/>
                </a:solidFill>
                <a:latin typeface="+mn-ea"/>
              </a:rPr>
              <a:t>処分期間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n-ea"/>
              </a:rPr>
              <a:t>　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+mn-ea"/>
              </a:rPr>
              <a:t>2021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n-ea"/>
              </a:rPr>
              <a:t>年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n-ea"/>
              </a:rPr>
              <a:t>月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+mn-ea"/>
              </a:rPr>
              <a:t>31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n-ea"/>
              </a:rPr>
              <a:t>日</a:t>
            </a:r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まで</a:t>
            </a:r>
            <a:endParaRPr kumimoji="1" lang="en-US" altLang="ja-JP" sz="20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2972426" y="3623361"/>
            <a:ext cx="2075464" cy="411832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/>
              <a:t>搬入荷姿登録が必要</a:t>
            </a:r>
            <a:endParaRPr lang="en-US" altLang="ja-JP" sz="1600" b="1" dirty="0"/>
          </a:p>
        </p:txBody>
      </p:sp>
      <p:sp>
        <p:nvSpPr>
          <p:cNvPr id="70" name="角丸四角形 69"/>
          <p:cNvSpPr/>
          <p:nvPr/>
        </p:nvSpPr>
        <p:spPr>
          <a:xfrm>
            <a:off x="6444451" y="6094557"/>
            <a:ext cx="2075464" cy="411832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機器等登録が必要</a:t>
            </a:r>
            <a:endParaRPr lang="en-US" altLang="ja-JP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00926" y="6453190"/>
            <a:ext cx="576064" cy="365125"/>
          </a:xfrm>
        </p:spPr>
        <p:txBody>
          <a:bodyPr/>
          <a:lstStyle/>
          <a:p>
            <a:fld id="{7066A0B4-6EB9-477D-B6F7-B38C7D5E185C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74" name="タイトル 1"/>
          <p:cNvSpPr txBox="1">
            <a:spLocks/>
          </p:cNvSpPr>
          <p:nvPr/>
        </p:nvSpPr>
        <p:spPr>
          <a:xfrm>
            <a:off x="201009" y="198598"/>
            <a:ext cx="6675247" cy="854138"/>
          </a:xfrm>
          <a:prstGeom prst="rect">
            <a:avLst/>
          </a:prstGeom>
          <a:gradFill>
            <a:gsLst>
              <a:gs pos="3000">
                <a:schemeClr val="accent5">
                  <a:lumMod val="40000"/>
                  <a:lumOff val="60000"/>
                </a:schemeClr>
              </a:gs>
              <a:gs pos="77000">
                <a:schemeClr val="bg1"/>
              </a:gs>
              <a:gs pos="2300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ja-JP" altLang="en-US" dirty="0"/>
              <a:t>近畿エリアの高濃度</a:t>
            </a:r>
            <a:r>
              <a:rPr lang="en-US" altLang="ja-JP" dirty="0"/>
              <a:t>PCB</a:t>
            </a:r>
            <a:r>
              <a:rPr lang="ja-JP" altLang="en-US" dirty="0"/>
              <a:t>廃棄物の</a:t>
            </a:r>
            <a:r>
              <a:rPr lang="ja-JP" altLang="en-US" dirty="0" smtClean="0"/>
              <a:t>処分先</a:t>
            </a:r>
            <a:endParaRPr lang="en-US" altLang="ja-JP" dirty="0" smtClean="0"/>
          </a:p>
          <a:p>
            <a:r>
              <a:rPr lang="ja-JP" altLang="en-US" dirty="0" smtClean="0"/>
              <a:t>（</a:t>
            </a:r>
            <a:r>
              <a:rPr lang="en-US" altLang="ja-JP" dirty="0"/>
              <a:t>JESCO</a:t>
            </a:r>
            <a:r>
              <a:rPr lang="ja-JP" altLang="en-US" dirty="0"/>
              <a:t>事業所）</a:t>
            </a:r>
          </a:p>
        </p:txBody>
      </p:sp>
    </p:spTree>
    <p:extLst>
      <p:ext uri="{BB962C8B-B14F-4D97-AF65-F5344CB8AC3E}">
        <p14:creationId xmlns:p14="http://schemas.microsoft.com/office/powerpoint/2010/main" val="19305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グループ化 4"/>
          <p:cNvGrpSpPr>
            <a:grpSpLocks/>
          </p:cNvGrpSpPr>
          <p:nvPr/>
        </p:nvGrpSpPr>
        <p:grpSpPr bwMode="auto">
          <a:xfrm>
            <a:off x="215900" y="1340769"/>
            <a:ext cx="8785225" cy="5071807"/>
            <a:chOff x="215516" y="1340768"/>
            <a:chExt cx="8784976" cy="4409143"/>
          </a:xfrm>
        </p:grpSpPr>
        <p:sp>
          <p:nvSpPr>
            <p:cNvPr id="6" name="角丸四角形 5"/>
            <p:cNvSpPr/>
            <p:nvPr/>
          </p:nvSpPr>
          <p:spPr>
            <a:xfrm>
              <a:off x="215516" y="1340768"/>
              <a:ext cx="8784976" cy="4217243"/>
            </a:xfrm>
            <a:prstGeom prst="roundRect">
              <a:avLst>
                <a:gd name="adj" fmla="val 7383"/>
              </a:avLst>
            </a:prstGeom>
            <a:solidFill>
              <a:srgbClr val="FFFF00">
                <a:alpha val="35000"/>
              </a:srgbClr>
            </a:solidFill>
            <a:ln w="127000" cmpd="thickThin">
              <a:solidFill>
                <a:srgbClr val="F58E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8789" name="テキスト ボックス 2"/>
            <p:cNvSpPr txBox="1">
              <a:spLocks noChangeArrowheads="1"/>
            </p:cNvSpPr>
            <p:nvPr/>
          </p:nvSpPr>
          <p:spPr bwMode="auto">
            <a:xfrm>
              <a:off x="461391" y="1575919"/>
              <a:ext cx="8280920" cy="417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kumimoji="1" sz="21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kumimoji="1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kumimoji="1" sz="15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kumimoji="1" sz="13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kumimoji="1" sz="13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kumimoji="1" sz="13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kumimoji="1" sz="13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kumimoji="1" sz="13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kumimoji="1" sz="13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800" dirty="0">
                  <a:solidFill>
                    <a:srgbClr val="000000"/>
                  </a:solidFill>
                </a:rPr>
                <a:t>●</a:t>
              </a:r>
              <a:r>
                <a:rPr lang="ja-JP" altLang="en-US" sz="1800" dirty="0"/>
                <a:t>中小企業や個人の方々が保管する</a:t>
              </a:r>
              <a:r>
                <a:rPr lang="ja-JP" altLang="en-US" sz="2400" dirty="0"/>
                <a:t>高濃度ＰＣＢ廃棄物</a:t>
              </a:r>
              <a:r>
                <a:rPr lang="ja-JP" altLang="en-US" sz="1800" dirty="0" smtClean="0"/>
                <a:t>の処理費用</a:t>
              </a:r>
              <a:r>
                <a:rPr lang="ja-JP" altLang="en-US" sz="1800" dirty="0"/>
                <a:t>について、軽減制度の適用があります。適用を受ける場合は</a:t>
              </a:r>
              <a:r>
                <a:rPr lang="en-US" altLang="ja-JP" sz="1800" dirty="0"/>
                <a:t>JESCO</a:t>
              </a:r>
              <a:r>
                <a:rPr lang="ja-JP" altLang="en-US" sz="1800" dirty="0"/>
                <a:t>へ申請が必要です。</a:t>
              </a:r>
              <a:endParaRPr lang="en-US" altLang="ja-JP" sz="1800" dirty="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ja-JP" sz="1800" dirty="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ja-JP" sz="1800" dirty="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800" dirty="0">
                  <a:solidFill>
                    <a:srgbClr val="000000"/>
                  </a:solidFill>
                </a:rPr>
                <a:t>●軽減される額</a:t>
              </a:r>
              <a:endParaRPr lang="en-US" altLang="ja-JP" sz="1800" dirty="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800" dirty="0">
                  <a:solidFill>
                    <a:srgbClr val="000000"/>
                  </a:solidFill>
                </a:rPr>
                <a:t>　</a:t>
              </a:r>
              <a:r>
                <a:rPr lang="ja-JP" altLang="en-US" sz="2800" dirty="0">
                  <a:solidFill>
                    <a:srgbClr val="000000"/>
                  </a:solidFill>
                </a:rPr>
                <a:t>　１．中小企業者等　</a:t>
              </a:r>
              <a:r>
                <a:rPr lang="ja-JP" altLang="en-US" sz="2800" dirty="0" smtClean="0">
                  <a:solidFill>
                    <a:srgbClr val="000000"/>
                  </a:solidFill>
                </a:rPr>
                <a:t>処理料金</a:t>
              </a:r>
              <a:r>
                <a:rPr lang="ja-JP" altLang="en-US" sz="2800" dirty="0">
                  <a:solidFill>
                    <a:srgbClr val="000000"/>
                  </a:solidFill>
                </a:rPr>
                <a:t>の</a:t>
              </a:r>
              <a:r>
                <a:rPr lang="ja-JP" altLang="en-US" sz="2800" b="1" u="sng" dirty="0">
                  <a:solidFill>
                    <a:srgbClr val="FF0000"/>
                  </a:solidFill>
                </a:rPr>
                <a:t>７０％を軽減</a:t>
              </a:r>
              <a:endParaRPr lang="en-US" altLang="ja-JP" sz="2800" dirty="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ja-JP" sz="2800" dirty="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2800" dirty="0">
                  <a:solidFill>
                    <a:srgbClr val="000000"/>
                  </a:solidFill>
                </a:rPr>
                <a:t>　　２．個人　　　　　　　</a:t>
              </a:r>
              <a:r>
                <a:rPr lang="ja-JP" altLang="en-US" sz="2800" dirty="0" smtClean="0">
                  <a:solidFill>
                    <a:srgbClr val="000000"/>
                  </a:solidFill>
                </a:rPr>
                <a:t>処理料金</a:t>
              </a:r>
              <a:r>
                <a:rPr lang="ja-JP" altLang="en-US" sz="2800" dirty="0">
                  <a:solidFill>
                    <a:srgbClr val="000000"/>
                  </a:solidFill>
                </a:rPr>
                <a:t>の</a:t>
              </a:r>
              <a:r>
                <a:rPr lang="ja-JP" altLang="en-US" sz="2800" b="1" u="sng" dirty="0">
                  <a:solidFill>
                    <a:srgbClr val="FF0000"/>
                  </a:solidFill>
                </a:rPr>
                <a:t>９５％を軽減</a:t>
              </a:r>
              <a:endParaRPr lang="en-US" altLang="ja-JP" sz="2800" b="1" u="sng" dirty="0">
                <a:solidFill>
                  <a:srgbClr val="FF0000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ja-JP" sz="1800" b="1" u="sng" dirty="0">
                <a:solidFill>
                  <a:srgbClr val="FF0000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ja-JP" altLang="en-US" sz="1800" dirty="0" smtClean="0">
                  <a:solidFill>
                    <a:srgbClr val="000000"/>
                  </a:solidFill>
                </a:rPr>
                <a:t>　なお</a:t>
              </a:r>
              <a:r>
                <a:rPr lang="ja-JP" altLang="en-US" sz="1800" dirty="0">
                  <a:solidFill>
                    <a:srgbClr val="000000"/>
                  </a:solidFill>
                </a:rPr>
                <a:t>、申請方法及び軽減制度の適用の基準等についての詳細は、</a:t>
              </a:r>
              <a:r>
                <a:rPr lang="en-US" altLang="ja-JP" sz="1800" dirty="0">
                  <a:solidFill>
                    <a:srgbClr val="000000"/>
                  </a:solidFill>
                </a:rPr>
                <a:t>JESCO</a:t>
              </a:r>
              <a:r>
                <a:rPr lang="ja-JP" altLang="en-US" sz="1800" dirty="0">
                  <a:solidFill>
                    <a:srgbClr val="000000"/>
                  </a:solidFill>
                </a:rPr>
                <a:t>へお問い合わせください。</a:t>
              </a:r>
              <a:endParaRPr lang="en-US" altLang="ja-JP" sz="1800" dirty="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en-US" altLang="ja-JP" sz="1800" dirty="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800" dirty="0">
                  <a:solidFill>
                    <a:srgbClr val="000000"/>
                  </a:solidFill>
                </a:rPr>
                <a:t>（参考）</a:t>
              </a:r>
              <a:r>
                <a:rPr lang="en-US" altLang="ja-JP" sz="1800" dirty="0">
                  <a:solidFill>
                    <a:srgbClr val="000000"/>
                  </a:solidFill>
                </a:rPr>
                <a:t>JESCO</a:t>
              </a:r>
              <a:r>
                <a:rPr lang="ja-JP" altLang="en-US" sz="1800" dirty="0">
                  <a:solidFill>
                    <a:srgbClr val="000000"/>
                  </a:solidFill>
                </a:rPr>
                <a:t>ホームページ</a:t>
              </a:r>
              <a:endParaRPr lang="en-US" altLang="ja-JP" sz="1800" dirty="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solidFill>
                    <a:srgbClr val="000000"/>
                  </a:solidFill>
                  <a:hlinkClick r:id="rId2"/>
                </a:rPr>
                <a:t>http://www.jesconet.co.jp/customer/discount_03.html</a:t>
              </a:r>
              <a:endParaRPr lang="en-US" altLang="ja-JP" sz="1800" dirty="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ja-JP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82" y="332656"/>
            <a:ext cx="8142666" cy="648072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Calibri" pitchFamily="34" charset="0"/>
              </a:rPr>
              <a:t>中小企業者等処理費用軽減</a:t>
            </a:r>
            <a:r>
              <a:rPr lang="ja-JP" altLang="en-US" sz="3600" dirty="0" smtClean="0">
                <a:latin typeface="Calibri" pitchFamily="34" charset="0"/>
              </a:rPr>
              <a:t>制度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32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②低濃度</a:t>
            </a:r>
            <a:r>
              <a:rPr kumimoji="1" lang="en-US" altLang="ja-JP" dirty="0" smtClean="0"/>
              <a:t>PCB</a:t>
            </a:r>
            <a:r>
              <a:rPr kumimoji="1" lang="ja-JP" altLang="en-US" dirty="0" smtClean="0"/>
              <a:t>廃棄物の処分について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92112" y="1376772"/>
            <a:ext cx="7823237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低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濃度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PCB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廃棄物は</a:t>
            </a:r>
            <a:endParaRPr kumimoji="1"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民間無害化処理認定施設等</a:t>
            </a:r>
            <a:endParaRPr lang="en-US" altLang="ja-JP" sz="2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　　　　　　　　　　　　　　　　　　　　　　　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で処分を行う</a:t>
            </a:r>
            <a:endParaRPr kumimoji="1" lang="ja-JP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996951"/>
            <a:ext cx="849694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+mn-ea"/>
              </a:rPr>
              <a:t>《</a:t>
            </a:r>
            <a:r>
              <a:rPr lang="ja-JP" altLang="en-US" sz="2000" dirty="0" smtClean="0">
                <a:latin typeface="+mn-ea"/>
              </a:rPr>
              <a:t>民間無害化処理認定施設等</a:t>
            </a:r>
            <a:r>
              <a:rPr lang="en-US" altLang="ja-JP" sz="2000" dirty="0" smtClean="0">
                <a:latin typeface="+mn-ea"/>
              </a:rPr>
              <a:t>》</a:t>
            </a:r>
          </a:p>
          <a:p>
            <a:endParaRPr lang="en-US" altLang="ja-JP" sz="11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▸環境</a:t>
            </a:r>
            <a:r>
              <a:rPr lang="ja-JP" altLang="en-US" sz="2000" dirty="0" smtClean="0">
                <a:latin typeface="+mn-ea"/>
              </a:rPr>
              <a:t>大臣による無害化処理認定</a:t>
            </a:r>
            <a:r>
              <a:rPr lang="ja-JP" altLang="en-US" sz="2000" dirty="0">
                <a:latin typeface="+mn-ea"/>
              </a:rPr>
              <a:t>を受けた</a:t>
            </a:r>
            <a:r>
              <a:rPr lang="ja-JP" altLang="en-US" sz="2000" dirty="0" smtClean="0">
                <a:latin typeface="+mn-ea"/>
              </a:rPr>
              <a:t>者</a:t>
            </a:r>
            <a:r>
              <a:rPr lang="ja-JP" altLang="en-US" dirty="0" smtClean="0">
                <a:latin typeface="+mn-ea"/>
              </a:rPr>
              <a:t>（全国３５社、平成３０年</a:t>
            </a:r>
            <a:r>
              <a:rPr lang="ja-JP" altLang="en-US" dirty="0">
                <a:latin typeface="+mn-ea"/>
              </a:rPr>
              <a:t>９</a:t>
            </a:r>
            <a:r>
              <a:rPr lang="ja-JP" altLang="en-US" dirty="0" smtClean="0">
                <a:latin typeface="+mn-ea"/>
              </a:rPr>
              <a:t>月現在）</a:t>
            </a:r>
            <a:endParaRPr lang="en-US" altLang="ja-JP" dirty="0" smtClean="0">
              <a:latin typeface="+mn-ea"/>
            </a:endParaRPr>
          </a:p>
          <a:p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▸</a:t>
            </a:r>
            <a:r>
              <a:rPr lang="ja-JP" altLang="en-US" sz="2000" dirty="0" smtClean="0">
                <a:latin typeface="+mn-ea"/>
              </a:rPr>
              <a:t>都道府県知事によ</a:t>
            </a:r>
            <a:r>
              <a:rPr lang="ja-JP" altLang="en-US" sz="2000" dirty="0">
                <a:latin typeface="+mn-ea"/>
              </a:rPr>
              <a:t>る</a:t>
            </a:r>
            <a:r>
              <a:rPr lang="ja-JP" altLang="en-US" sz="2000" dirty="0" smtClean="0">
                <a:latin typeface="+mn-ea"/>
              </a:rPr>
              <a:t>許可を受けた者（</a:t>
            </a:r>
            <a:r>
              <a:rPr lang="ja-JP" altLang="en-US" sz="2000" dirty="0">
                <a:latin typeface="+mn-ea"/>
              </a:rPr>
              <a:t>５</a:t>
            </a:r>
            <a:r>
              <a:rPr lang="ja-JP" altLang="en-US" sz="2000" dirty="0" smtClean="0">
                <a:latin typeface="+mn-ea"/>
              </a:rPr>
              <a:t>社）</a:t>
            </a:r>
            <a:endParaRPr lang="en-US" altLang="ja-JP" sz="2000" dirty="0" smtClean="0">
              <a:latin typeface="+mn-ea"/>
            </a:endParaRPr>
          </a:p>
          <a:p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▸廃棄物の種類（廃油・トランス・コンデンサ・汚染物等）から、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許可を持つ処理施設を選定</a:t>
            </a:r>
            <a:endParaRPr lang="en-US" altLang="ja-JP" sz="2000" dirty="0" smtClean="0">
              <a:latin typeface="+mn-ea"/>
            </a:endParaRPr>
          </a:p>
          <a:p>
            <a:endParaRPr kumimoji="1" lang="en-US" altLang="ja-JP" sz="2000" dirty="0">
              <a:latin typeface="+mn-ea"/>
            </a:endParaRPr>
          </a:p>
          <a:p>
            <a:r>
              <a:rPr lang="ja-JP" altLang="en-US" sz="2400" b="1" dirty="0" smtClean="0">
                <a:latin typeface="+mn-ea"/>
              </a:rPr>
              <a:t>（参考</a:t>
            </a:r>
            <a:r>
              <a:rPr lang="ja-JP" altLang="en-US" sz="2400" b="1" dirty="0">
                <a:latin typeface="+mn-ea"/>
              </a:rPr>
              <a:t>）</a:t>
            </a:r>
            <a:r>
              <a:rPr lang="ja-JP" altLang="en-US" sz="2400" b="1" dirty="0" smtClean="0">
                <a:latin typeface="+mn-ea"/>
              </a:rPr>
              <a:t>環境省ホームページ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</a:t>
            </a:r>
            <a:r>
              <a:rPr lang="ja-JP" altLang="en-US" sz="2400" b="1" dirty="0" smtClean="0">
                <a:latin typeface="+mn-ea"/>
              </a:rPr>
              <a:t>　　　　</a:t>
            </a:r>
            <a:r>
              <a:rPr lang="en-US" altLang="ja-JP" sz="2400" b="1" dirty="0" smtClean="0">
                <a:latin typeface="+mn-ea"/>
                <a:hlinkClick r:id="rId3"/>
              </a:rPr>
              <a:t>http</a:t>
            </a:r>
            <a:r>
              <a:rPr lang="en-US" altLang="ja-JP" sz="2400" b="1" dirty="0">
                <a:latin typeface="+mn-ea"/>
                <a:hlinkClick r:id="rId3"/>
              </a:rPr>
              <a:t>://</a:t>
            </a:r>
            <a:r>
              <a:rPr lang="en-US" altLang="ja-JP" sz="2400" b="1" dirty="0" smtClean="0">
                <a:latin typeface="+mn-ea"/>
                <a:hlinkClick r:id="rId3"/>
              </a:rPr>
              <a:t>www.env.go.jp/recycle/poly/facilities.html</a:t>
            </a:r>
            <a:endParaRPr kumimoji="1" lang="ja-JP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51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982541"/>
              </p:ext>
            </p:extLst>
          </p:nvPr>
        </p:nvGraphicFramePr>
        <p:xfrm>
          <a:off x="683568" y="1628800"/>
          <a:ext cx="7889875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4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solidFill>
                            <a:schemeClr val="bg1"/>
                          </a:solidFill>
                        </a:rPr>
                        <a:t>違反事項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solidFill>
                            <a:schemeClr val="bg1"/>
                          </a:solidFill>
                        </a:rPr>
                        <a:t>罰則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39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･承継の届出義務違反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､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虚偽の届出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･検査又は収去の拒否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､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妨害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､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忌避</a:t>
                      </a:r>
                    </a:p>
                  </a:txBody>
                  <a:tcPr marL="91433" marR="91433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万円以下の罰金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83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･保管状況の届出義務違反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､</a:t>
                      </a:r>
                    </a:p>
                    <a:p>
                      <a:pPr algn="l"/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虚偽の届出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月以下の懲役又は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万円以下の罰金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39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･譲り渡し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､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譲り受け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･期間内処分の改善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､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命令違反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年以下の懲役若しくは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1000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万円以下の罰金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､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又はその併科</a:t>
                      </a:r>
                    </a:p>
                  </a:txBody>
                  <a:tcPr marL="91433" marR="91433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39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･不法投棄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年以下の懲役若しくは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1000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万円以下の罰金、法人には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億円以下の罰金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60413"/>
          </a:xfrm>
        </p:spPr>
        <p:txBody>
          <a:bodyPr/>
          <a:lstStyle/>
          <a:p>
            <a:pPr algn="ctr">
              <a:defRPr/>
            </a:pPr>
            <a:r>
              <a:rPr lang="en-US" altLang="ja-JP" dirty="0" smtClean="0"/>
              <a:t>PCB</a:t>
            </a:r>
            <a:r>
              <a:rPr lang="ja-JP" altLang="en-US" dirty="0" smtClean="0"/>
              <a:t>廃棄物に関する主な罰則一覧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89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08912" cy="576064"/>
          </a:xfrm>
        </p:spPr>
        <p:txBody>
          <a:bodyPr/>
          <a:lstStyle/>
          <a:p>
            <a:pPr algn="ctr">
              <a:defRPr/>
            </a:pPr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908720"/>
            <a:ext cx="8208912" cy="5616624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ja-JP" altLang="en-US" sz="2300" b="1" dirty="0" smtClean="0"/>
              <a:t>・倉庫や電気室、機械室などに</a:t>
            </a:r>
            <a:r>
              <a:rPr lang="en-US" altLang="ja-JP" sz="2300" b="1" dirty="0" smtClean="0"/>
              <a:t>PCB</a:t>
            </a:r>
            <a:r>
              <a:rPr lang="ja-JP" altLang="en-US" sz="2300" b="1" dirty="0" smtClean="0"/>
              <a:t>廃棄物を保管及びＰＣＢ使用製品を所有されていませんか？</a:t>
            </a:r>
            <a:r>
              <a:rPr lang="ja-JP" altLang="en-US" sz="23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電気</a:t>
            </a:r>
            <a:r>
              <a:rPr lang="ja-JP" altLang="en-US" sz="2300" b="1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主任技術者等に</a:t>
            </a:r>
            <a:r>
              <a:rPr lang="ja-JP" altLang="en-US" sz="23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相談する、メーカーに問い合わせるなどして</a:t>
            </a:r>
            <a:r>
              <a:rPr lang="ja-JP" altLang="en-US" sz="2300" b="1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速やかに確認</a:t>
            </a:r>
            <a:r>
              <a:rPr lang="ja-JP" altLang="en-US" sz="2300" b="1" dirty="0" smtClean="0"/>
              <a:t>をお願いします。</a:t>
            </a:r>
            <a:r>
              <a:rPr lang="ja-JP" altLang="en-US" sz="2200" b="1" dirty="0"/>
              <a:t>　</a:t>
            </a:r>
            <a:r>
              <a:rPr lang="ja-JP" altLang="en-US" sz="2200" b="1" dirty="0" smtClean="0"/>
              <a:t>（「確認方法は、２章　</a:t>
            </a:r>
            <a:r>
              <a:rPr lang="en-US" altLang="ja-JP" sz="2200" b="1" dirty="0" smtClean="0"/>
              <a:t>PCB</a:t>
            </a:r>
            <a:r>
              <a:rPr lang="ja-JP" altLang="en-US" sz="2200" b="1" dirty="0" smtClean="0"/>
              <a:t>廃棄物</a:t>
            </a:r>
            <a:r>
              <a:rPr lang="ja-JP" altLang="en-US" sz="2200" b="1" dirty="0"/>
              <a:t>の確認</a:t>
            </a:r>
            <a:r>
              <a:rPr lang="ja-JP" altLang="en-US" sz="2200" b="1" dirty="0" smtClean="0"/>
              <a:t>方法」を参照してください。）</a:t>
            </a:r>
            <a:endParaRPr lang="en-US" altLang="ja-JP" sz="2200" b="1" dirty="0" smtClean="0"/>
          </a:p>
          <a:p>
            <a:pPr marL="0" indent="0">
              <a:buFontTx/>
              <a:buNone/>
              <a:defRPr/>
            </a:pPr>
            <a:r>
              <a:rPr lang="ja-JP" altLang="en-US" sz="2200" b="1" dirty="0" smtClean="0"/>
              <a:t>　</a:t>
            </a:r>
            <a:r>
              <a:rPr lang="ja-JP" altLang="en-US" sz="2300" b="1" dirty="0" smtClean="0"/>
              <a:t>なお、使用中の電気設備については感電の恐れがあり非常に危険です。調査のために近づかないでください。</a:t>
            </a:r>
            <a:r>
              <a:rPr lang="ja-JP" altLang="en-US" sz="2200" b="1" dirty="0" smtClean="0"/>
              <a:t>（電気主任技術者等に相談してください。）</a:t>
            </a:r>
            <a:endParaRPr lang="en-US" altLang="ja-JP" sz="2200" b="1" dirty="0" smtClean="0"/>
          </a:p>
          <a:p>
            <a:pPr marL="0" indent="0">
              <a:buFontTx/>
              <a:buNone/>
              <a:defRPr/>
            </a:pPr>
            <a:endParaRPr lang="en-US" altLang="ja-JP" sz="2300" b="1" dirty="0" smtClean="0"/>
          </a:p>
          <a:p>
            <a:pPr marL="0" indent="0">
              <a:buFontTx/>
              <a:buNone/>
              <a:defRPr/>
            </a:pPr>
            <a:r>
              <a:rPr lang="ja-JP" altLang="en-US" sz="2300" b="1" dirty="0" smtClean="0"/>
              <a:t>・</a:t>
            </a:r>
            <a:r>
              <a:rPr lang="en-US" altLang="ja-JP" sz="2300" b="1" dirty="0" smtClean="0"/>
              <a:t>PCB</a:t>
            </a:r>
            <a:r>
              <a:rPr lang="ja-JP" altLang="en-US" sz="2300" b="1" dirty="0" smtClean="0"/>
              <a:t>廃棄物保管者及び</a:t>
            </a:r>
            <a:r>
              <a:rPr lang="en-US" altLang="ja-JP" sz="2300" b="1" dirty="0" smtClean="0"/>
              <a:t>PCB</a:t>
            </a:r>
            <a:r>
              <a:rPr lang="ja-JP" altLang="en-US" sz="2300" b="1" dirty="0" smtClean="0"/>
              <a:t>使用製品の所有者は、保管、移動、処分の状況などを届出書によって</a:t>
            </a:r>
            <a:r>
              <a:rPr lang="ja-JP" altLang="en-US" sz="23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毎年度</a:t>
            </a:r>
            <a:r>
              <a:rPr lang="en-US" altLang="ja-JP" sz="2300" b="1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23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lang="en-US" altLang="ja-JP" sz="23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30</a:t>
            </a:r>
            <a:r>
              <a:rPr lang="ja-JP" altLang="en-US" sz="23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日までに所管行政へ報告する義務</a:t>
            </a:r>
            <a:r>
              <a:rPr lang="ja-JP" altLang="en-US" sz="2300" b="1" dirty="0" smtClean="0"/>
              <a:t>があります。未届けの方は、速やかに届出してください。</a:t>
            </a:r>
            <a:endParaRPr lang="en-US" altLang="ja-JP" sz="2300" b="1" dirty="0" smtClean="0"/>
          </a:p>
          <a:p>
            <a:pPr marL="0" indent="0">
              <a:buFontTx/>
              <a:buNone/>
              <a:defRPr/>
            </a:pPr>
            <a:endParaRPr lang="en-US" altLang="ja-JP" sz="2300" b="1" dirty="0" smtClean="0"/>
          </a:p>
          <a:p>
            <a:pPr marL="0" indent="0">
              <a:buFontTx/>
              <a:buNone/>
              <a:defRPr/>
            </a:pPr>
            <a:r>
              <a:rPr lang="ja-JP" altLang="en-US" sz="2300" b="1" dirty="0" smtClean="0"/>
              <a:t>・また、処分を行うまでの間は適正に保管してください。</a:t>
            </a:r>
            <a:endParaRPr lang="en-US" altLang="ja-JP" sz="2300" b="1" dirty="0" smtClean="0"/>
          </a:p>
          <a:p>
            <a:pPr marL="0" indent="0">
              <a:buFontTx/>
              <a:buNone/>
              <a:defRPr/>
            </a:pPr>
            <a:r>
              <a:rPr lang="ja-JP" altLang="en-US" sz="2300" b="1" dirty="0"/>
              <a:t>　</a:t>
            </a:r>
            <a:endParaRPr lang="en-US" altLang="ja-JP" sz="2300" b="1" dirty="0" smtClean="0"/>
          </a:p>
          <a:p>
            <a:pPr marL="0" indent="0">
              <a:buFontTx/>
              <a:buNone/>
              <a:defRPr/>
            </a:pPr>
            <a:r>
              <a:rPr lang="ja-JP" altLang="en-US" sz="2300" b="1" dirty="0"/>
              <a:t>・高濃度</a:t>
            </a:r>
            <a:r>
              <a:rPr lang="en-US" altLang="ja-JP" sz="2300" b="1" dirty="0"/>
              <a:t>PCB</a:t>
            </a:r>
            <a:r>
              <a:rPr lang="ja-JP" altLang="en-US" sz="2300" b="1" dirty="0"/>
              <a:t>廃棄物及び使用中の高濃度</a:t>
            </a:r>
            <a:r>
              <a:rPr lang="en-US" altLang="ja-JP" sz="2300" b="1" dirty="0"/>
              <a:t>PCB</a:t>
            </a:r>
            <a:r>
              <a:rPr lang="ja-JP" altLang="en-US" sz="2300" b="1" dirty="0"/>
              <a:t>使用製品は、</a:t>
            </a:r>
            <a:endParaRPr lang="en-US" altLang="ja-JP" sz="2300" b="1" dirty="0"/>
          </a:p>
          <a:p>
            <a:pPr marL="0" indent="0">
              <a:buFontTx/>
              <a:buNone/>
              <a:defRPr/>
            </a:pPr>
            <a:r>
              <a:rPr lang="ja-JP" altLang="en-US" sz="23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原則</a:t>
            </a:r>
            <a:r>
              <a:rPr lang="ja-JP" altLang="en-US" sz="23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、</a:t>
            </a:r>
            <a:r>
              <a:rPr lang="en-US" altLang="ja-JP" sz="23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2021</a:t>
            </a:r>
            <a:r>
              <a:rPr lang="ja-JP" altLang="en-US" sz="23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2300" b="1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lang="ja-JP" altLang="en-US" sz="2300" b="1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月末までの処理が必要です。</a:t>
            </a:r>
            <a:endParaRPr lang="en-US" altLang="ja-JP" sz="2300" b="1" u="sng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FontTx/>
              <a:buNone/>
              <a:defRPr/>
            </a:pPr>
            <a:endParaRPr lang="en-US" altLang="ja-JP" sz="2300" b="1" dirty="0" smtClean="0"/>
          </a:p>
        </p:txBody>
      </p:sp>
    </p:spTree>
    <p:extLst>
      <p:ext uri="{BB962C8B-B14F-4D97-AF65-F5344CB8AC3E}">
        <p14:creationId xmlns:p14="http://schemas.microsoft.com/office/powerpoint/2010/main" val="9404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403648" y="1484784"/>
            <a:ext cx="6408712" cy="331236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第１章</a:t>
            </a:r>
            <a:endParaRPr kumimoji="1" lang="en-US" altLang="ja-JP" sz="48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4800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sz="4800" dirty="0" smtClean="0">
                <a:solidFill>
                  <a:schemeClr val="tx1"/>
                </a:solidFill>
                <a:latin typeface="+mn-ea"/>
              </a:rPr>
              <a:t>について</a:t>
            </a:r>
            <a:endParaRPr kumimoji="1" lang="ja-JP" altLang="en-US" sz="4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A0B4-6EB9-477D-B6F7-B38C7D5E185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77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r>
              <a:rPr kumimoji="1" lang="en-US" altLang="ja-JP" dirty="0" smtClean="0"/>
              <a:t>PCB</a:t>
            </a:r>
            <a:r>
              <a:rPr kumimoji="1" lang="ja-JP" altLang="en-US" dirty="0" smtClean="0"/>
              <a:t>とは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28650" y="1215035"/>
            <a:ext cx="7886700" cy="2108837"/>
          </a:xfrm>
          <a:prstGeom prst="rect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sz="2000" kern="0" dirty="0" smtClean="0">
                <a:solidFill>
                  <a:sysClr val="windowText" lastClr="000000"/>
                </a:solidFill>
                <a:latin typeface="+mn-ea"/>
              </a:rPr>
              <a:t>《PCB</a:t>
            </a:r>
            <a:r>
              <a:rPr lang="ja-JP" altLang="en-US" sz="2000" kern="0" dirty="0" smtClean="0">
                <a:solidFill>
                  <a:sysClr val="windowText" lastClr="000000"/>
                </a:solidFill>
                <a:latin typeface="+mn-ea"/>
              </a:rPr>
              <a:t>とは</a:t>
            </a:r>
            <a:r>
              <a:rPr lang="en-US" altLang="ja-JP" sz="2000" kern="0" dirty="0" smtClean="0">
                <a:solidFill>
                  <a:sysClr val="windowText" lastClr="000000"/>
                </a:solidFill>
                <a:latin typeface="+mn-ea"/>
              </a:rPr>
              <a:t>》</a:t>
            </a:r>
          </a:p>
          <a:p>
            <a:pPr lvl="0"/>
            <a:r>
              <a:rPr lang="ja-JP" altLang="en-US" sz="1600" kern="0" dirty="0" smtClean="0">
                <a:solidFill>
                  <a:sysClr val="windowText" lastClr="000000"/>
                </a:solidFill>
                <a:latin typeface="+mn-ea"/>
              </a:rPr>
              <a:t>・ポリ塩化ビフェニル化合物の総称</a:t>
            </a:r>
            <a:endParaRPr lang="en-US" altLang="ja-JP" sz="1600" kern="0" dirty="0" smtClean="0">
              <a:solidFill>
                <a:sysClr val="windowText" lastClr="000000"/>
              </a:solidFill>
              <a:latin typeface="+mn-ea"/>
            </a:endParaRPr>
          </a:p>
          <a:p>
            <a:pPr lvl="0"/>
            <a:r>
              <a:rPr lang="en-US" altLang="ja-JP" sz="2000" kern="0" dirty="0" smtClean="0">
                <a:solidFill>
                  <a:sysClr val="windowText" lastClr="000000"/>
                </a:solidFill>
                <a:latin typeface="+mn-ea"/>
              </a:rPr>
              <a:t>《</a:t>
            </a:r>
            <a:r>
              <a:rPr lang="en-US" altLang="ja-JP" sz="2000" kern="0" dirty="0">
                <a:solidFill>
                  <a:sysClr val="windowText" lastClr="000000"/>
                </a:solidFill>
                <a:latin typeface="+mn-ea"/>
              </a:rPr>
              <a:t>PCB</a:t>
            </a:r>
            <a:r>
              <a:rPr lang="ja-JP" altLang="en-US" sz="2000" kern="0" dirty="0">
                <a:solidFill>
                  <a:sysClr val="windowText" lastClr="000000"/>
                </a:solidFill>
                <a:latin typeface="+mn-ea"/>
              </a:rPr>
              <a:t>の性質</a:t>
            </a:r>
            <a:r>
              <a:rPr lang="en-US" altLang="ja-JP" sz="2000" kern="0" dirty="0">
                <a:solidFill>
                  <a:sysClr val="windowText" lastClr="000000"/>
                </a:solidFill>
                <a:latin typeface="+mn-ea"/>
              </a:rPr>
              <a:t>》</a:t>
            </a:r>
          </a:p>
          <a:p>
            <a:pPr lvl="0"/>
            <a:r>
              <a:rPr lang="ja-JP" altLang="en-US" sz="1600" kern="0" dirty="0">
                <a:solidFill>
                  <a:sysClr val="windowText" lastClr="000000"/>
                </a:solidFill>
                <a:latin typeface="+mn-ea"/>
              </a:rPr>
              <a:t>・</a:t>
            </a:r>
            <a:r>
              <a:rPr lang="ja-JP" altLang="ja-JP" sz="1600" kern="0" dirty="0">
                <a:solidFill>
                  <a:sysClr val="windowText" lastClr="000000"/>
                </a:solidFill>
                <a:latin typeface="+mn-ea"/>
              </a:rPr>
              <a:t>水</a:t>
            </a:r>
            <a:r>
              <a:rPr lang="ja-JP" altLang="ja-JP" sz="1600" kern="0" dirty="0" smtClean="0">
                <a:solidFill>
                  <a:sysClr val="windowText" lastClr="000000"/>
                </a:solidFill>
                <a:latin typeface="+mn-ea"/>
              </a:rPr>
              <a:t>に</a:t>
            </a:r>
            <a:r>
              <a:rPr lang="ja-JP" altLang="en-US" sz="1600" kern="0" dirty="0" smtClean="0">
                <a:solidFill>
                  <a:sysClr val="windowText" lastClr="000000"/>
                </a:solidFill>
                <a:latin typeface="+mn-ea"/>
              </a:rPr>
              <a:t>極めて</a:t>
            </a:r>
            <a:r>
              <a:rPr lang="ja-JP" altLang="ja-JP" sz="1600" kern="0" dirty="0" smtClean="0">
                <a:solidFill>
                  <a:sysClr val="windowText" lastClr="000000"/>
                </a:solidFill>
                <a:latin typeface="+mn-ea"/>
              </a:rPr>
              <a:t>溶けにく</a:t>
            </a:r>
            <a:r>
              <a:rPr lang="ja-JP" altLang="en-US" sz="1600" kern="0" dirty="0" smtClean="0">
                <a:solidFill>
                  <a:sysClr val="windowText" lastClr="000000"/>
                </a:solidFill>
                <a:latin typeface="+mn-ea"/>
              </a:rPr>
              <a:t>い</a:t>
            </a:r>
            <a:r>
              <a:rPr lang="ja-JP" altLang="en-US" sz="1600" kern="0" dirty="0">
                <a:solidFill>
                  <a:sysClr val="windowText" lastClr="000000"/>
                </a:solidFill>
                <a:latin typeface="+mn-ea"/>
              </a:rPr>
              <a:t>、</a:t>
            </a:r>
            <a:r>
              <a:rPr lang="ja-JP" altLang="ja-JP" sz="1600" kern="0" dirty="0" smtClean="0">
                <a:solidFill>
                  <a:sysClr val="windowText" lastClr="000000"/>
                </a:solidFill>
                <a:latin typeface="+mn-ea"/>
              </a:rPr>
              <a:t>沸点</a:t>
            </a:r>
            <a:r>
              <a:rPr lang="ja-JP" altLang="ja-JP" sz="1600" kern="0" dirty="0">
                <a:solidFill>
                  <a:sysClr val="windowText" lastClr="000000"/>
                </a:solidFill>
                <a:latin typeface="+mn-ea"/>
              </a:rPr>
              <a:t>が</a:t>
            </a:r>
            <a:r>
              <a:rPr lang="ja-JP" altLang="ja-JP" sz="1600" kern="0" dirty="0" smtClean="0">
                <a:solidFill>
                  <a:sysClr val="windowText" lastClr="000000"/>
                </a:solidFill>
                <a:latin typeface="+mn-ea"/>
              </a:rPr>
              <a:t>高い</a:t>
            </a:r>
            <a:r>
              <a:rPr lang="ja-JP" altLang="en-US" sz="1600" kern="0" dirty="0">
                <a:solidFill>
                  <a:sysClr val="windowText" lastClr="000000"/>
                </a:solidFill>
                <a:latin typeface="+mn-ea"/>
              </a:rPr>
              <a:t>など物理的な性質を有する主に油状の</a:t>
            </a:r>
            <a:r>
              <a:rPr lang="ja-JP" altLang="en-US" sz="1600" kern="0" dirty="0" smtClean="0">
                <a:solidFill>
                  <a:sysClr val="windowText" lastClr="000000"/>
                </a:solidFill>
                <a:latin typeface="+mn-ea"/>
              </a:rPr>
              <a:t>物質</a:t>
            </a:r>
            <a:endParaRPr lang="en-US" altLang="ja-JP" sz="1600" kern="0" dirty="0">
              <a:solidFill>
                <a:sysClr val="windowText" lastClr="000000"/>
              </a:solidFill>
              <a:latin typeface="+mn-ea"/>
            </a:endParaRPr>
          </a:p>
          <a:p>
            <a:r>
              <a:rPr lang="ja-JP" altLang="en-US" sz="1600" kern="0" dirty="0" smtClean="0">
                <a:solidFill>
                  <a:sysClr val="windowText" lastClr="000000"/>
                </a:solidFill>
                <a:latin typeface="+mn-ea"/>
              </a:rPr>
              <a:t>・熱</a:t>
            </a:r>
            <a:r>
              <a:rPr lang="ja-JP" altLang="en-US" sz="1600" kern="0" dirty="0">
                <a:solidFill>
                  <a:sysClr val="windowText" lastClr="000000"/>
                </a:solidFill>
                <a:latin typeface="+mn-ea"/>
              </a:rPr>
              <a:t>で分解しにくい、不燃性、電気絶縁性が</a:t>
            </a:r>
            <a:r>
              <a:rPr lang="ja-JP" altLang="en-US" sz="1600" kern="0" dirty="0" smtClean="0">
                <a:solidFill>
                  <a:sysClr val="windowText" lastClr="000000"/>
                </a:solidFill>
                <a:latin typeface="+mn-ea"/>
              </a:rPr>
              <a:t>高いなど、化学的</a:t>
            </a:r>
            <a:r>
              <a:rPr lang="ja-JP" altLang="en-US" sz="1600" kern="0" dirty="0">
                <a:solidFill>
                  <a:sysClr val="windowText" lastClr="000000"/>
                </a:solidFill>
                <a:latin typeface="+mn-ea"/>
              </a:rPr>
              <a:t>に安定して</a:t>
            </a:r>
            <a:r>
              <a:rPr lang="ja-JP" altLang="en-US" sz="1600" kern="0" dirty="0" smtClean="0">
                <a:solidFill>
                  <a:sysClr val="windowText" lastClr="000000"/>
                </a:solidFill>
                <a:latin typeface="+mn-ea"/>
              </a:rPr>
              <a:t>いる</a:t>
            </a:r>
            <a:endParaRPr lang="en-US" altLang="ja-JP" sz="1600" kern="0" dirty="0" smtClean="0">
              <a:solidFill>
                <a:sysClr val="windowText" lastClr="000000"/>
              </a:solidFill>
              <a:latin typeface="+mn-ea"/>
            </a:endParaRPr>
          </a:p>
          <a:p>
            <a:endParaRPr lang="en-US" altLang="ja-JP" sz="1000" kern="0" dirty="0">
              <a:solidFill>
                <a:sysClr val="windowText" lastClr="000000"/>
              </a:solidFill>
              <a:latin typeface="+mn-ea"/>
            </a:endParaRPr>
          </a:p>
          <a:p>
            <a:pPr lvl="0" algn="ctr"/>
            <a:r>
              <a:rPr lang="ja-JP" altLang="en-US" sz="1600" b="1" u="sng" kern="0" dirty="0" smtClean="0">
                <a:solidFill>
                  <a:sysClr val="windowText" lastClr="000000"/>
                </a:solidFill>
                <a:latin typeface="+mn-ea"/>
              </a:rPr>
              <a:t>→電気</a:t>
            </a:r>
            <a:r>
              <a:rPr lang="ja-JP" altLang="en-US" sz="1600" b="1" u="sng" kern="0" dirty="0">
                <a:solidFill>
                  <a:sysClr val="windowText" lastClr="000000"/>
                </a:solidFill>
                <a:latin typeface="+mn-ea"/>
              </a:rPr>
              <a:t>機器の絶縁油、熱交換器の熱媒体</a:t>
            </a:r>
            <a:r>
              <a:rPr lang="ja-JP" altLang="en-US" sz="1600" b="1" u="sng" kern="0" dirty="0" smtClean="0">
                <a:solidFill>
                  <a:sysClr val="windowText" lastClr="000000"/>
                </a:solidFill>
                <a:latin typeface="+mn-ea"/>
              </a:rPr>
              <a:t>、感圧複写紙</a:t>
            </a:r>
            <a:r>
              <a:rPr lang="ja-JP" altLang="en-US" sz="1600" b="1" u="sng" kern="0" dirty="0">
                <a:solidFill>
                  <a:sysClr val="windowText" lastClr="000000"/>
                </a:solidFill>
                <a:latin typeface="+mn-ea"/>
              </a:rPr>
              <a:t>など様々な用途で利用されてきた</a:t>
            </a:r>
            <a:endParaRPr lang="en-US" altLang="ja-JP" sz="1600" b="1" u="sng" kern="0" dirty="0">
              <a:solidFill>
                <a:sysClr val="windowText" lastClr="000000"/>
              </a:solidFill>
              <a:latin typeface="+mn-ea"/>
            </a:endParaRPr>
          </a:p>
          <a:p>
            <a:pPr algn="ctr"/>
            <a:endParaRPr kumimoji="1" lang="ja-JP" altLang="en-US" sz="2000" dirty="0"/>
          </a:p>
        </p:txBody>
      </p:sp>
      <p:sp>
        <p:nvSpPr>
          <p:cNvPr id="13" name="額縁 12"/>
          <p:cNvSpPr/>
          <p:nvPr/>
        </p:nvSpPr>
        <p:spPr>
          <a:xfrm>
            <a:off x="1087905" y="3940469"/>
            <a:ext cx="6696744" cy="864096"/>
          </a:xfrm>
          <a:prstGeom prst="bevel">
            <a:avLst/>
          </a:prstGeom>
          <a:gradFill>
            <a:gsLst>
              <a:gs pos="10000">
                <a:srgbClr val="FFFF00"/>
              </a:gs>
              <a:gs pos="55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昭和４３年　カネミ油症事件が発生</a:t>
            </a:r>
          </a:p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毒性が社会問題化</a:t>
            </a:r>
          </a:p>
        </p:txBody>
      </p:sp>
      <p:sp>
        <p:nvSpPr>
          <p:cNvPr id="15" name="下矢印 14"/>
          <p:cNvSpPr/>
          <p:nvPr/>
        </p:nvSpPr>
        <p:spPr>
          <a:xfrm>
            <a:off x="2600073" y="3223762"/>
            <a:ext cx="3672408" cy="678856"/>
          </a:xfrm>
          <a:prstGeom prst="downArrow">
            <a:avLst/>
          </a:prstGeom>
          <a:gradFill>
            <a:gsLst>
              <a:gs pos="3000">
                <a:schemeClr val="accent5">
                  <a:lumMod val="40000"/>
                  <a:lumOff val="60000"/>
                </a:schemeClr>
              </a:gs>
              <a:gs pos="5200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しかし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スマイル 18"/>
          <p:cNvSpPr/>
          <p:nvPr/>
        </p:nvSpPr>
        <p:spPr>
          <a:xfrm>
            <a:off x="3895463" y="5134173"/>
            <a:ext cx="1512168" cy="1368152"/>
          </a:xfrm>
          <a:prstGeom prst="smileyFace">
            <a:avLst>
              <a:gd name="adj" fmla="val -4653"/>
            </a:avLst>
          </a:prstGeom>
          <a:solidFill>
            <a:srgbClr val="FFFFFF"/>
          </a:solidFill>
          <a:ln>
            <a:solidFill>
              <a:srgbClr val="390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20" name="涙形 19"/>
          <p:cNvSpPr/>
          <p:nvPr/>
        </p:nvSpPr>
        <p:spPr>
          <a:xfrm rot="19332324">
            <a:off x="4190925" y="5712814"/>
            <a:ext cx="201917" cy="21087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稲妻 27"/>
          <p:cNvSpPr/>
          <p:nvPr/>
        </p:nvSpPr>
        <p:spPr>
          <a:xfrm rot="20594596">
            <a:off x="2726400" y="5296427"/>
            <a:ext cx="825961" cy="849493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稲妻 28"/>
          <p:cNvSpPr/>
          <p:nvPr/>
        </p:nvSpPr>
        <p:spPr>
          <a:xfrm rot="5217599">
            <a:off x="5923943" y="5381620"/>
            <a:ext cx="576064" cy="923966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 rot="450616">
            <a:off x="1864489" y="6000771"/>
            <a:ext cx="214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ニキビ状の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吹き出物</a:t>
            </a:r>
            <a:endParaRPr kumimoji="1"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 rot="21246298">
            <a:off x="5422250" y="6162527"/>
            <a:ext cx="164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皮膚の黒ずみ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rot="21002254">
            <a:off x="5497781" y="5091406"/>
            <a:ext cx="227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目や</a:t>
            </a:r>
            <a:r>
              <a:rPr lang="ja-JP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口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r>
              <a:rPr lang="ja-JP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腔</a:t>
            </a:r>
            <a:r>
              <a:rPr lang="ja-JP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粘膜異常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 rot="774621">
            <a:off x="2738784" y="4951949"/>
            <a:ext cx="1341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</a:t>
            </a:r>
            <a:r>
              <a:rPr lang="ja-JP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がん性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1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PCB</a:t>
            </a:r>
            <a:r>
              <a:rPr lang="ja-JP" altLang="en-US" dirty="0" smtClean="0"/>
              <a:t>含有製品の種類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316449"/>
              </p:ext>
            </p:extLst>
          </p:nvPr>
        </p:nvGraphicFramePr>
        <p:xfrm>
          <a:off x="341530" y="1628800"/>
          <a:ext cx="8460940" cy="47164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8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745"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sz="1600" b="1" dirty="0" smtClean="0"/>
                        <a:t>用途</a:t>
                      </a:r>
                      <a:endParaRPr lang="ja-JP" altLang="en-US" sz="1600" b="1" dirty="0"/>
                    </a:p>
                  </a:txBody>
                  <a:tcPr marL="21552" marR="21552" marT="10776" marB="10776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製品例・使用</a:t>
                      </a:r>
                      <a:r>
                        <a:rPr lang="ja-JP" altLang="en-US" sz="1600" b="1" dirty="0" smtClean="0"/>
                        <a:t>場所</a:t>
                      </a:r>
                      <a:endParaRPr lang="ja-JP" altLang="en-US" sz="1600" b="1" dirty="0"/>
                    </a:p>
                  </a:txBody>
                  <a:tcPr marL="21552" marR="21552" marT="10776" marB="107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74">
                <a:tc rowSpan="2">
                  <a:txBody>
                    <a:bodyPr/>
                    <a:lstStyle/>
                    <a:p>
                      <a:pPr algn="ctr"/>
                      <a:r>
                        <a:rPr lang="ja-JP" altLang="en-US" sz="1400" b="1" dirty="0"/>
                        <a:t>絶縁油</a:t>
                      </a:r>
                    </a:p>
                  </a:txBody>
                  <a:tcPr marL="21552" marR="21552" marT="10776" marB="10776" anchor="ctr"/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 smtClean="0"/>
                        <a:t>トランス用</a:t>
                      </a:r>
                      <a:endParaRPr lang="ja-JP" altLang="en-US" sz="1400" b="1" dirty="0"/>
                    </a:p>
                  </a:txBody>
                  <a:tcPr marL="21552" marR="21552" marT="10776" marB="10776" anchor="ctr"/>
                </a:tc>
                <a:tc>
                  <a:txBody>
                    <a:bodyPr/>
                    <a:lstStyle/>
                    <a:p>
                      <a:r>
                        <a:rPr lang="ja-JP" altLang="en-US" sz="1400" dirty="0"/>
                        <a:t>ビル・病院・車両（地下鉄・新幹線他）・船舶・鉱山・地下設備などのトランス</a:t>
                      </a:r>
                    </a:p>
                  </a:txBody>
                  <a:tcPr marL="21552" marR="21552" marT="10776" marB="107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5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 smtClean="0"/>
                        <a:t>コンデンサー用</a:t>
                      </a:r>
                      <a:endParaRPr lang="ja-JP" altLang="en-US" sz="1400" b="1" dirty="0"/>
                    </a:p>
                  </a:txBody>
                  <a:tcPr marL="21552" marR="21552" marT="10776" marB="10776" anchor="ctr"/>
                </a:tc>
                <a:tc>
                  <a:txBody>
                    <a:bodyPr/>
                    <a:lstStyle/>
                    <a:p>
                      <a:r>
                        <a:rPr lang="ja-JP" altLang="en-US" sz="1400" dirty="0"/>
                        <a:t>蛍光灯・水銀灯の安定器用、洗濯機・冷房機器・ドライヤー・電子レンジなどの家電用、モーター用などの固定</a:t>
                      </a:r>
                      <a:r>
                        <a:rPr lang="ja-JP" altLang="en-US" sz="1400" dirty="0" smtClean="0"/>
                        <a:t>ペーパーコンデンサー、</a:t>
                      </a:r>
                      <a:r>
                        <a:rPr lang="ja-JP" altLang="en-US" sz="1400" dirty="0"/>
                        <a:t>直流用</a:t>
                      </a:r>
                      <a:r>
                        <a:rPr lang="ja-JP" altLang="en-US" sz="1400" dirty="0" smtClean="0"/>
                        <a:t>コンデンサー、</a:t>
                      </a:r>
                      <a:r>
                        <a:rPr lang="ja-JP" altLang="en-US" sz="1400" dirty="0"/>
                        <a:t>蓄電用</a:t>
                      </a:r>
                      <a:r>
                        <a:rPr lang="ja-JP" altLang="en-US" sz="1400" dirty="0" smtClean="0"/>
                        <a:t>コンデンサー</a:t>
                      </a:r>
                      <a:endParaRPr lang="ja-JP" altLang="en-US" sz="1400" dirty="0"/>
                    </a:p>
                  </a:txBody>
                  <a:tcPr marL="21552" marR="21552" marT="10776" marB="107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29">
                <a:tc gridSpan="2">
                  <a:txBody>
                    <a:bodyPr/>
                    <a:lstStyle/>
                    <a:p>
                      <a:r>
                        <a:rPr lang="ja-JP" altLang="en-US" sz="1400" b="1" dirty="0"/>
                        <a:t>熱媒体（加熱と冷却）</a:t>
                      </a:r>
                    </a:p>
                  </a:txBody>
                  <a:tcPr marL="21552" marR="21552" marT="10776" marB="10776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dirty="0"/>
                        <a:t>各種化学工業・食品工業・製紙工業・薬品工業・合成樹脂工業などの諸工程における加熱と冷却、船舶の燃料油予熱、集中暖房、パネルヒーター、乾燥機</a:t>
                      </a:r>
                    </a:p>
                  </a:txBody>
                  <a:tcPr marL="21552" marR="21552" marT="10776" marB="107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29">
                <a:tc gridSpan="2">
                  <a:txBody>
                    <a:bodyPr/>
                    <a:lstStyle/>
                    <a:p>
                      <a:r>
                        <a:rPr lang="ja-JP" altLang="en-US" sz="1400" b="1" dirty="0"/>
                        <a:t>複写紙</a:t>
                      </a:r>
                    </a:p>
                  </a:txBody>
                  <a:tcPr marL="21552" marR="21552" marT="10776" marB="10776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dirty="0"/>
                        <a:t>感圧複写紙（ノーカーボン紙）、電子複写紙</a:t>
                      </a:r>
                      <a:br>
                        <a:rPr lang="ja-JP" altLang="en-US" sz="1400" dirty="0"/>
                      </a:br>
                      <a:r>
                        <a:rPr lang="ja-JP" altLang="en-US" sz="1400" dirty="0"/>
                        <a:t>国や地方自治体、多量の伝票が使用される金融・</a:t>
                      </a:r>
                      <a:r>
                        <a:rPr lang="ja-JP" altLang="en-US" sz="1400" dirty="0" smtClean="0"/>
                        <a:t>保険業等</a:t>
                      </a:r>
                      <a:endParaRPr lang="en-US" altLang="ja-JP" sz="1400" dirty="0" smtClean="0"/>
                    </a:p>
                  </a:txBody>
                  <a:tcPr marL="21552" marR="21552" marT="10776" marB="107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94">
                <a:tc gridSpan="2">
                  <a:txBody>
                    <a:bodyPr/>
                    <a:lstStyle/>
                    <a:p>
                      <a:r>
                        <a:rPr lang="ja-JP" altLang="en-US" sz="1400" b="1" dirty="0"/>
                        <a:t>潤滑油</a:t>
                      </a:r>
                    </a:p>
                  </a:txBody>
                  <a:tcPr marL="21552" marR="21552" marT="10776" marB="10776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dirty="0"/>
                        <a:t>高温用潤滑油、作動油、真空ポンプ、切削油、極圧添加材</a:t>
                      </a:r>
                    </a:p>
                  </a:txBody>
                  <a:tcPr marL="21552" marR="21552" marT="10776" marB="107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94">
                <a:tc rowSpan="3">
                  <a:txBody>
                    <a:bodyPr/>
                    <a:lstStyle/>
                    <a:p>
                      <a:pPr algn="ctr"/>
                      <a:r>
                        <a:rPr lang="ja-JP" altLang="en-US" sz="1400" b="1" dirty="0"/>
                        <a:t>可塑剤</a:t>
                      </a:r>
                    </a:p>
                  </a:txBody>
                  <a:tcPr marL="21552" marR="21552" marT="10776" marB="10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400" b="1" dirty="0" smtClean="0"/>
                        <a:t>絶縁用</a:t>
                      </a:r>
                      <a:endParaRPr lang="ja-JP" altLang="en-US" sz="1400" b="1" dirty="0"/>
                    </a:p>
                  </a:txBody>
                  <a:tcPr marL="21552" marR="21552" marT="10776" marB="10776" anchor="ctr"/>
                </a:tc>
                <a:tc>
                  <a:txBody>
                    <a:bodyPr/>
                    <a:lstStyle/>
                    <a:p>
                      <a:r>
                        <a:rPr lang="ja-JP" altLang="en-US" sz="1400" dirty="0"/>
                        <a:t>電線・ケーブルの破覆、絶縁テープ、電気製品用プラスティック成型品</a:t>
                      </a:r>
                    </a:p>
                  </a:txBody>
                  <a:tcPr marL="21552" marR="21552" marT="10776" marB="107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2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400" b="1" dirty="0" smtClean="0"/>
                        <a:t>難燃用</a:t>
                      </a:r>
                      <a:endParaRPr lang="ja-JP" altLang="en-US" sz="1400" b="1" dirty="0"/>
                    </a:p>
                  </a:txBody>
                  <a:tcPr marL="21552" marR="21552" marT="10776" marB="10776" anchor="ctr"/>
                </a:tc>
                <a:tc>
                  <a:txBody>
                    <a:bodyPr/>
                    <a:lstStyle/>
                    <a:p>
                      <a:r>
                        <a:rPr lang="ja-JP" altLang="en-US" sz="1400" dirty="0"/>
                        <a:t>ポリエステル樹脂、ポリエチレン樹脂、ゴムなどに混合</a:t>
                      </a:r>
                    </a:p>
                  </a:txBody>
                  <a:tcPr marL="21552" marR="21552" marT="10776" marB="107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2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400" b="1" dirty="0" smtClean="0"/>
                        <a:t>その他</a:t>
                      </a:r>
                      <a:endParaRPr lang="ja-JP" altLang="en-US" sz="1400" b="1" dirty="0"/>
                    </a:p>
                  </a:txBody>
                  <a:tcPr marL="21552" marR="21552" marT="10776" marB="10776" anchor="ctr"/>
                </a:tc>
                <a:tc>
                  <a:txBody>
                    <a:bodyPr/>
                    <a:lstStyle/>
                    <a:p>
                      <a:r>
                        <a:rPr lang="ja-JP" altLang="en-US" sz="1400" dirty="0"/>
                        <a:t>接着剤、化学砥石、ニス、ワックス、アスファルトに混合</a:t>
                      </a:r>
                    </a:p>
                  </a:txBody>
                  <a:tcPr marL="21552" marR="21552" marT="10776" marB="107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294">
                <a:tc gridSpan="2">
                  <a:txBody>
                    <a:bodyPr/>
                    <a:lstStyle/>
                    <a:p>
                      <a:r>
                        <a:rPr lang="ja-JP" altLang="en-US" sz="1400" b="1" dirty="0"/>
                        <a:t>塗料、印刷インキ</a:t>
                      </a:r>
                    </a:p>
                  </a:txBody>
                  <a:tcPr marL="21552" marR="21552" marT="10776" marB="10776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dirty="0"/>
                        <a:t>難燃性塗料、耐蝕性塗料、耐薬品性塗料、耐水塗料、印刷インキ</a:t>
                      </a:r>
                    </a:p>
                  </a:txBody>
                  <a:tcPr marL="21552" marR="21552" marT="10776" marB="107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785">
                <a:tc gridSpan="2">
                  <a:txBody>
                    <a:bodyPr/>
                    <a:lstStyle/>
                    <a:p>
                      <a:r>
                        <a:rPr lang="ja-JP" altLang="en-US" sz="1400" b="1" dirty="0"/>
                        <a:t>その他</a:t>
                      </a:r>
                    </a:p>
                  </a:txBody>
                  <a:tcPr marL="21552" marR="21552" marT="10776" marB="10776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dirty="0"/>
                        <a:t>紙や毛織物などのコーティング、自動車のシーラント、陶器ガラス器の彩色、カラーテレビ部品、農薬の効力延長剤</a:t>
                      </a:r>
                    </a:p>
                  </a:txBody>
                  <a:tcPr marL="21552" marR="21552" marT="10776" marB="107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5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下矢印 5"/>
          <p:cNvSpPr/>
          <p:nvPr/>
        </p:nvSpPr>
        <p:spPr>
          <a:xfrm>
            <a:off x="251520" y="1268128"/>
            <a:ext cx="2267744" cy="537903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経過と処分</a:t>
            </a:r>
            <a:r>
              <a:rPr kumimoji="1" lang="ja-JP" altLang="en-US" dirty="0" smtClean="0"/>
              <a:t>体制の整備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842479" y="3616056"/>
            <a:ext cx="7881273" cy="3269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平成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18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年　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JESCO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大阪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処理事業所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の操業が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開始</a:t>
            </a:r>
            <a:endParaRPr lang="ja-JP" altLang="en-US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　　　　　　　▸近畿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ブロック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の高圧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機器等の高濃度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廃棄物処理が開始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500"/>
              </a:lnSpc>
            </a:pP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平成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23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年　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無害化処理認定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施設（民間事業者）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での処理が開始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　　　　　　▸微量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汚染廃電気機器等の低濃度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廃棄物処理が開始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500"/>
              </a:lnSpc>
            </a:pP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平成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27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年　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JESCO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北九州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処理事業所の近畿ブロック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廃棄物受入開始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　　　　　　▸近畿ブロックの低圧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機器等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の高濃度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廃棄物処理が開始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500"/>
              </a:lnSpc>
            </a:pP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平成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28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年　</a:t>
            </a:r>
            <a:r>
              <a:rPr lang="en-US" altLang="ja-JP" b="1" u="sng" dirty="0" smtClean="0">
                <a:solidFill>
                  <a:srgbClr val="FF0000"/>
                </a:solidFill>
                <a:latin typeface="+mn-ea"/>
              </a:rPr>
              <a:t>PCB</a:t>
            </a:r>
            <a:r>
              <a:rPr lang="ja-JP" altLang="en-US" b="1" u="sng" dirty="0" smtClean="0">
                <a:solidFill>
                  <a:srgbClr val="FF0000"/>
                </a:solidFill>
                <a:latin typeface="+mn-ea"/>
              </a:rPr>
              <a:t>特別措置法の一部を改正する法律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が８月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１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日に施行</a:t>
            </a:r>
            <a:endParaRPr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27584" y="1268760"/>
            <a:ext cx="27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</a:rPr>
              <a:t>昭和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>
                <a:latin typeface="+mn-ea"/>
              </a:rPr>
              <a:t>年　カネミ油症事件</a:t>
            </a:r>
            <a:endParaRPr lang="en-US" altLang="ja-JP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9250" y="1638092"/>
            <a:ext cx="7592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+mn-ea"/>
              </a:rPr>
              <a:t>昭和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47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年</a:t>
            </a:r>
            <a:r>
              <a:rPr lang="ja-JP" altLang="en-US" dirty="0">
                <a:latin typeface="+mn-ea"/>
              </a:rPr>
              <a:t>　行政指導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en-US" dirty="0">
                <a:latin typeface="+mn-ea"/>
              </a:rPr>
              <a:t>通産省</a:t>
            </a:r>
            <a:r>
              <a:rPr lang="en-US" altLang="ja-JP" dirty="0">
                <a:latin typeface="+mn-ea"/>
              </a:rPr>
              <a:t>)</a:t>
            </a:r>
            <a:r>
              <a:rPr lang="ja-JP" altLang="en-US" dirty="0">
                <a:latin typeface="+mn-ea"/>
              </a:rPr>
              <a:t>により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</a:rPr>
              <a:t>製造中止</a:t>
            </a:r>
            <a:r>
              <a:rPr lang="ja-JP" altLang="en-US" dirty="0">
                <a:latin typeface="+mn-ea"/>
              </a:rPr>
              <a:t>、回収等の指示（保管の義務）</a:t>
            </a:r>
            <a:endParaRPr lang="en-US" altLang="ja-JP" dirty="0"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2226" y="2007424"/>
            <a:ext cx="7901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+mn-ea"/>
              </a:rPr>
              <a:t>昭和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49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年</a:t>
            </a:r>
            <a:r>
              <a:rPr lang="ja-JP" altLang="en-US" dirty="0">
                <a:latin typeface="+mn-ea"/>
              </a:rPr>
              <a:t>　「</a:t>
            </a:r>
            <a:r>
              <a:rPr lang="ja-JP" altLang="en-US" dirty="0" smtClean="0">
                <a:latin typeface="+mn-ea"/>
              </a:rPr>
              <a:t>化学物質の審査及び製造等の規制</a:t>
            </a:r>
            <a:r>
              <a:rPr lang="ja-JP" altLang="en-US" dirty="0">
                <a:latin typeface="+mn-ea"/>
              </a:rPr>
              <a:t>に関する法律」に</a:t>
            </a:r>
            <a:r>
              <a:rPr lang="ja-JP" altLang="en-US" dirty="0" smtClean="0">
                <a:latin typeface="+mn-ea"/>
              </a:rPr>
              <a:t>より</a:t>
            </a:r>
            <a:endParaRPr lang="en-US" altLang="ja-JP" dirty="0" smtClean="0">
              <a:latin typeface="+mn-ea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ja-JP" altLang="en-US" b="1" dirty="0" smtClean="0">
                <a:solidFill>
                  <a:srgbClr val="FF0000"/>
                </a:solidFill>
                <a:latin typeface="+mn-ea"/>
              </a:rPr>
              <a:t>　　　　　　</a:t>
            </a:r>
            <a:r>
              <a:rPr lang="ja-JP" altLang="en-US" b="1" u="sng" dirty="0" smtClean="0">
                <a:solidFill>
                  <a:srgbClr val="FF0000"/>
                </a:solidFill>
                <a:latin typeface="+mn-ea"/>
              </a:rPr>
              <a:t>製造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</a:rPr>
              <a:t>・輸入・使用原則禁止</a:t>
            </a:r>
            <a:endParaRPr lang="en-US" altLang="ja-JP" b="1" u="sng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51195" y="3798332"/>
            <a:ext cx="5791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</a:rPr>
              <a:t>平成</a:t>
            </a:r>
            <a:r>
              <a:rPr lang="en-US" altLang="ja-JP" dirty="0">
                <a:latin typeface="+mn-ea"/>
              </a:rPr>
              <a:t>13</a:t>
            </a:r>
            <a:r>
              <a:rPr lang="ja-JP" altLang="en-US" dirty="0">
                <a:latin typeface="+mn-ea"/>
              </a:rPr>
              <a:t>年　</a:t>
            </a:r>
            <a:r>
              <a:rPr lang="en-US" altLang="ja-JP" dirty="0">
                <a:latin typeface="+mn-ea"/>
              </a:rPr>
              <a:t>PCB</a:t>
            </a:r>
            <a:r>
              <a:rPr lang="ja-JP" altLang="en-US" dirty="0">
                <a:latin typeface="+mn-ea"/>
              </a:rPr>
              <a:t>特別措置法の制定（保管届出の義務）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851194" y="3429000"/>
            <a:ext cx="7033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</a:rPr>
              <a:t>平成</a:t>
            </a:r>
            <a:r>
              <a:rPr lang="en-US" altLang="ja-JP" dirty="0">
                <a:latin typeface="+mn-ea"/>
              </a:rPr>
              <a:t>13</a:t>
            </a:r>
            <a:r>
              <a:rPr lang="ja-JP" altLang="en-US" dirty="0">
                <a:latin typeface="+mn-ea"/>
              </a:rPr>
              <a:t>年　</a:t>
            </a:r>
            <a:r>
              <a:rPr lang="ja-JP" altLang="en-US" dirty="0" smtClean="0">
                <a:latin typeface="+mn-ea"/>
              </a:rPr>
              <a:t>ストックホルム条約（日本は平成</a:t>
            </a:r>
            <a:r>
              <a:rPr lang="en-US" altLang="ja-JP" dirty="0" smtClean="0">
                <a:latin typeface="+mn-ea"/>
              </a:rPr>
              <a:t>14</a:t>
            </a:r>
            <a:r>
              <a:rPr lang="ja-JP" altLang="en-US" dirty="0" smtClean="0">
                <a:latin typeface="+mn-ea"/>
              </a:rPr>
              <a:t>年</a:t>
            </a:r>
            <a:r>
              <a:rPr lang="en-US" altLang="ja-JP" dirty="0">
                <a:latin typeface="+mn-ea"/>
              </a:rPr>
              <a:t>8</a:t>
            </a:r>
            <a:r>
              <a:rPr lang="ja-JP" altLang="en-US" dirty="0" smtClean="0">
                <a:latin typeface="+mn-ea"/>
              </a:rPr>
              <a:t>月に</a:t>
            </a:r>
            <a:r>
              <a:rPr lang="ja-JP" altLang="en-US" dirty="0">
                <a:latin typeface="+mn-ea"/>
              </a:rPr>
              <a:t>締結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en-US" dirty="0"/>
          </a:p>
        </p:txBody>
      </p:sp>
      <p:sp>
        <p:nvSpPr>
          <p:cNvPr id="10" name="フローチャート : 代替処理 9"/>
          <p:cNvSpPr/>
          <p:nvPr/>
        </p:nvSpPr>
        <p:spPr>
          <a:xfrm>
            <a:off x="1979712" y="2645244"/>
            <a:ext cx="6264695" cy="783756"/>
          </a:xfrm>
          <a:prstGeom prst="flowChartAlternateProcess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400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通産省指導</a:t>
            </a:r>
            <a:r>
              <a:rPr lang="ja-JP" altLang="en-US" sz="24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で民間団体が</a:t>
            </a:r>
            <a:r>
              <a:rPr lang="ja-JP" altLang="en-US" sz="2400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処理</a:t>
            </a:r>
            <a:r>
              <a:rPr lang="ja-JP" altLang="en-US" sz="24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</a:t>
            </a:r>
            <a:r>
              <a:rPr lang="ja-JP" altLang="en-US" sz="2400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進める</a:t>
            </a:r>
            <a:r>
              <a:rPr lang="ja-JP" altLang="en-US" sz="24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が、</a:t>
            </a:r>
            <a:endParaRPr lang="en-US" altLang="ja-JP" sz="2400" dirty="0" smtClean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３９か所で処理</a:t>
            </a:r>
            <a:r>
              <a:rPr lang="ja-JP" altLang="en-US" sz="2400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施設立地が</a:t>
            </a:r>
            <a:r>
              <a:rPr lang="ja-JP" altLang="en-US" sz="24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失敗</a:t>
            </a:r>
            <a:endParaRPr kumimoji="1" lang="ja-JP" altLang="en-US" sz="2400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475656" y="2330589"/>
            <a:ext cx="0" cy="1026403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A0B4-6EB9-477D-B6F7-B38C7D5E185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403648" y="1484784"/>
            <a:ext cx="6408712" cy="331236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第２章</a:t>
            </a:r>
            <a:endParaRPr kumimoji="1" lang="en-US" altLang="ja-JP" sz="48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4800" spc="-150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sz="4800" spc="-150" dirty="0" smtClean="0">
                <a:solidFill>
                  <a:schemeClr val="tx1"/>
                </a:solidFill>
                <a:latin typeface="+mn-ea"/>
              </a:rPr>
              <a:t>廃棄物の確認方法</a:t>
            </a:r>
            <a:endParaRPr kumimoji="1" lang="ja-JP" altLang="en-US" sz="4800" spc="-15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09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4760755" y="1493435"/>
            <a:ext cx="3915702" cy="4605584"/>
          </a:xfrm>
          <a:prstGeom prst="roundRect">
            <a:avLst/>
          </a:prstGeom>
          <a:solidFill>
            <a:srgbClr val="CCCCFF"/>
          </a:solidFill>
          <a:ln w="4445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b="1" dirty="0"/>
          </a:p>
        </p:txBody>
      </p:sp>
      <p:sp>
        <p:nvSpPr>
          <p:cNvPr id="28" name="角丸四角形 27"/>
          <p:cNvSpPr/>
          <p:nvPr/>
        </p:nvSpPr>
        <p:spPr>
          <a:xfrm>
            <a:off x="251520" y="1571165"/>
            <a:ext cx="4421826" cy="4527853"/>
          </a:xfrm>
          <a:prstGeom prst="roundRect">
            <a:avLst/>
          </a:prstGeom>
          <a:solidFill>
            <a:srgbClr val="FF9999"/>
          </a:solidFill>
          <a:ln w="508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b="1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54359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PCB</a:t>
            </a:r>
            <a:r>
              <a:rPr kumimoji="1" lang="ja-JP" altLang="en-US" dirty="0" smtClean="0"/>
              <a:t>廃棄物の種類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821834" y="1341035"/>
            <a:ext cx="3198181" cy="379898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高濃度</a:t>
            </a:r>
            <a:r>
              <a:rPr lang="en-US" altLang="ja-JP" sz="2800" b="1" dirty="0" smtClean="0"/>
              <a:t>PCB</a:t>
            </a:r>
            <a:r>
              <a:rPr lang="ja-JP" altLang="en-US" sz="2800" b="1" dirty="0" smtClean="0"/>
              <a:t>廃棄物</a:t>
            </a:r>
            <a:endParaRPr lang="en-US" altLang="ja-JP" sz="2800" b="1" dirty="0"/>
          </a:p>
        </p:txBody>
      </p:sp>
      <p:sp>
        <p:nvSpPr>
          <p:cNvPr id="14" name="角丸四角形 13"/>
          <p:cNvSpPr/>
          <p:nvPr/>
        </p:nvSpPr>
        <p:spPr>
          <a:xfrm>
            <a:off x="4932040" y="1341035"/>
            <a:ext cx="3214911" cy="37989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/>
              <a:t>低濃度</a:t>
            </a:r>
            <a:r>
              <a:rPr lang="en-US" altLang="ja-JP" sz="2800" b="1" dirty="0" smtClean="0"/>
              <a:t>PCB</a:t>
            </a:r>
            <a:r>
              <a:rPr lang="ja-JP" altLang="en-US" sz="2800" b="1" dirty="0" smtClean="0"/>
              <a:t>廃棄物</a:t>
            </a:r>
            <a:endParaRPr lang="en-US" altLang="ja-JP" sz="28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652048" y="6428926"/>
            <a:ext cx="473224" cy="365125"/>
          </a:xfrm>
        </p:spPr>
        <p:txBody>
          <a:bodyPr/>
          <a:lstStyle/>
          <a:p>
            <a:fld id="{7066A0B4-6EB9-477D-B6F7-B38C7D5E185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294190" y="2075565"/>
            <a:ext cx="4421826" cy="3585684"/>
          </a:xfrm>
          <a:prstGeom prst="roundRect">
            <a:avLst>
              <a:gd name="adj" fmla="val 2032"/>
            </a:avLst>
          </a:prstGeom>
          <a:noFill/>
          <a:ln w="571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ＰＣＢが</a:t>
            </a:r>
            <a:r>
              <a:rPr lang="ja-JP" altLang="en-US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意図的に</a:t>
            </a:r>
            <a:r>
              <a:rPr lang="ja-JP" altLang="en-US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使用された電気機器等</a:t>
            </a:r>
            <a:endParaRPr lang="en-US" altLang="ja-JP" b="1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1600" dirty="0" smtClean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原液が廃棄物となったもの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を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含む油が廃棄物となったもののうち、</a:t>
            </a:r>
            <a:endParaRPr kumimoji="1"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当該廃棄物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の重量に占める当該廃棄物に含まれている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の重量の割合が、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0.5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％を超えるもの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endParaRPr kumimoji="1"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が塗布され、染み込み、付着し、又は封入された製品のうち、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を含む部分に含まれている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の割合が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1kg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につき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5,000mg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を超えるもの</a:t>
            </a:r>
            <a:endParaRPr kumimoji="1"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760755" y="1844824"/>
            <a:ext cx="3915702" cy="2736304"/>
          </a:xfrm>
          <a:prstGeom prst="roundRect">
            <a:avLst>
              <a:gd name="adj" fmla="val 8214"/>
            </a:avLst>
          </a:prstGeom>
          <a:noFill/>
          <a:ln w="571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ＰＣＢを</a:t>
            </a:r>
            <a:r>
              <a:rPr lang="ja-JP" altLang="en-US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使用して</a:t>
            </a:r>
            <a:r>
              <a:rPr lang="ja-JP" altLang="en-US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いないと</a:t>
            </a:r>
            <a:r>
              <a:rPr lang="ja-JP" altLang="en-US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する電気</a:t>
            </a:r>
            <a:r>
              <a:rPr lang="ja-JP" altLang="en-US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機器等に非意図的に混入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ja-JP" sz="1600" dirty="0" smtClean="0">
              <a:solidFill>
                <a:schemeClr val="tx1"/>
              </a:solidFill>
              <a:latin typeface="+mn-ea"/>
            </a:endParaRPr>
          </a:p>
          <a:p>
            <a:endParaRPr lang="en-US" altLang="ja-JP" sz="16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・絶縁油中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の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濃度が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0.5mg/kg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を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超え、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5,000mg/kg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以下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の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廃棄物</a:t>
            </a:r>
          </a:p>
          <a:p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・低濃度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油が付着又は染み込んだ容器や、ウェス等の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汚染物も含む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65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8" y="1402551"/>
            <a:ext cx="4699334" cy="194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1" name="テキスト ボックス 4"/>
          <p:cNvSpPr txBox="1">
            <a:spLocks noChangeArrowheads="1"/>
          </p:cNvSpPr>
          <p:nvPr/>
        </p:nvSpPr>
        <p:spPr bwMode="auto">
          <a:xfrm>
            <a:off x="35496" y="927274"/>
            <a:ext cx="5411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000" b="1" dirty="0" smtClean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①トランス（電圧</a:t>
            </a:r>
            <a:r>
              <a:rPr lang="ja-JP" altLang="en-US" sz="2000" b="1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の変換を行なう</a:t>
            </a:r>
            <a:r>
              <a:rPr lang="ja-JP" altLang="en-US" sz="2000" b="1" dirty="0" smtClean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機器）</a:t>
            </a:r>
            <a:endParaRPr lang="en-US" altLang="ja-JP" sz="2000" b="1" dirty="0">
              <a:solidFill>
                <a:srgbClr val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9573" name="テキスト ボックス 6"/>
          <p:cNvSpPr txBox="1">
            <a:spLocks noChangeArrowheads="1"/>
          </p:cNvSpPr>
          <p:nvPr/>
        </p:nvSpPr>
        <p:spPr bwMode="auto">
          <a:xfrm>
            <a:off x="415469" y="6218496"/>
            <a:ext cx="54112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solidFill>
                  <a:srgbClr val="000000"/>
                </a:solidFill>
              </a:rPr>
              <a:t>ＪＥＳＣＯホームページ</a:t>
            </a:r>
            <a:r>
              <a:rPr lang="en-US" altLang="ja-JP" sz="1600" dirty="0" smtClean="0">
                <a:solidFill>
                  <a:srgbClr val="000000"/>
                </a:solidFill>
              </a:rPr>
              <a:t>http</a:t>
            </a:r>
            <a:r>
              <a:rPr lang="en-US" altLang="ja-JP" sz="1600" dirty="0">
                <a:solidFill>
                  <a:srgbClr val="000000"/>
                </a:solidFill>
              </a:rPr>
              <a:t>://www.jesconet.co.jp/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9" y="3950457"/>
            <a:ext cx="4699334" cy="194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35496" y="3560068"/>
            <a:ext cx="5644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000" b="1" dirty="0" smtClean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②コンデンサー（</a:t>
            </a:r>
            <a:r>
              <a:rPr lang="ja-JP" altLang="en-US" sz="2000" b="1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電気を一時的に溜める</a:t>
            </a:r>
            <a:r>
              <a:rPr lang="ja-JP" altLang="en-US" sz="2000" b="1" dirty="0" smtClean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機器）</a:t>
            </a:r>
            <a:endParaRPr lang="en-US" altLang="ja-JP" sz="2000" b="1" dirty="0">
              <a:solidFill>
                <a:srgbClr val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446716" y="1194804"/>
            <a:ext cx="3661788" cy="4898492"/>
          </a:xfrm>
          <a:prstGeom prst="roundRect">
            <a:avLst>
              <a:gd name="adj" fmla="val 7555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ja-JP" altLang="en-US" sz="24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（高濃度ＰＣＢ</a:t>
            </a:r>
            <a:r>
              <a:rPr lang="ja-JP" altLang="en-US" sz="2400" b="1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24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昭和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28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年～昭和</a:t>
            </a:r>
            <a:r>
              <a:rPr lang="en-US" altLang="ja-JP" sz="2000" b="1" dirty="0" smtClean="0">
                <a:solidFill>
                  <a:schemeClr val="tx1"/>
                </a:solidFill>
                <a:latin typeface="+mn-ea"/>
              </a:rPr>
              <a:t>47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年に国内で</a:t>
            </a:r>
            <a:endParaRPr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製造のコンデンサー、トランス</a:t>
            </a:r>
            <a:endParaRPr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endParaRPr lang="en-US" altLang="ja-JP" sz="20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zh-TW" altLang="en-US" sz="2400" b="1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低濃度ＰＣＢ）</a:t>
            </a: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上記以降に製造された</a:t>
            </a:r>
            <a:endParaRPr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コンデンサー、トランス</a:t>
            </a:r>
            <a:endParaRPr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endParaRPr lang="en-US" altLang="ja-JP" sz="28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+mn-ea"/>
              </a:rPr>
              <a:t>PCB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が微量に含有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されて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いる</a:t>
            </a:r>
            <a:endParaRPr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可能性がある</a:t>
            </a:r>
            <a:endParaRPr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endParaRPr lang="en-US" altLang="ja-JP" sz="1600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ja-JP" altLang="en-US" sz="2400" b="1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ＰＣＢ不含有</a:t>
            </a:r>
            <a:r>
              <a:rPr lang="zh-TW" altLang="en-US" sz="2400" b="1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zh-TW" sz="2400" b="1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b="1" dirty="0" smtClean="0">
                <a:solidFill>
                  <a:schemeClr val="tx1"/>
                </a:solidFill>
                <a:latin typeface="+mn-ea"/>
              </a:rPr>
              <a:t>平成３年以降製造のコンデンサー、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平成６年以降製造のトランスで油の入替等が行われていない場合</a:t>
            </a:r>
            <a:endParaRPr lang="zh-TW" altLang="en-US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6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388387" y="188640"/>
            <a:ext cx="7886700" cy="57606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ＰＣＢが</a:t>
            </a:r>
            <a:r>
              <a:rPr lang="ja-JP" altLang="en-US" dirty="0"/>
              <a:t>使用された代表的な電気</a:t>
            </a:r>
            <a:r>
              <a:rPr lang="ja-JP" altLang="en-US" dirty="0" smtClean="0"/>
              <a:t>機器</a:t>
            </a:r>
            <a:endParaRPr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6840000" y="3672000"/>
            <a:ext cx="568753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7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10444</TotalTime>
  <Words>2163</Words>
  <Application>Microsoft Office PowerPoint</Application>
  <PresentationFormat>画面に合わせる (4:3)</PresentationFormat>
  <Paragraphs>443</Paragraphs>
  <Slides>28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1" baseType="lpstr">
      <vt:lpstr>HGPｺﾞｼｯｸE</vt:lpstr>
      <vt:lpstr>HGP創英角ｺﾞｼｯｸUB</vt:lpstr>
      <vt:lpstr>HGP創英角ﾎﾟｯﾌﾟ体</vt:lpstr>
      <vt:lpstr>HGS創英角ﾎﾟｯﾌﾟ体</vt:lpstr>
      <vt:lpstr>HG丸ｺﾞｼｯｸM-PRO</vt:lpstr>
      <vt:lpstr>HG創英角ｺﾞｼｯｸUB</vt:lpstr>
      <vt:lpstr>HG創英角ﾎﾟｯﾌﾟ体</vt:lpstr>
      <vt:lpstr>ＭＳ Ｐゴシック</vt:lpstr>
      <vt:lpstr>ＭＳ ゴシック</vt:lpstr>
      <vt:lpstr>Arial</vt:lpstr>
      <vt:lpstr>Calibri</vt:lpstr>
      <vt:lpstr>Times New Roman</vt:lpstr>
      <vt:lpstr>Office テーマ</vt:lpstr>
      <vt:lpstr>ＰＣＢ廃棄物の確認・届出・ 処分について</vt:lpstr>
      <vt:lpstr>本日の説明の流れ</vt:lpstr>
      <vt:lpstr>PowerPoint プレゼンテーション</vt:lpstr>
      <vt:lpstr>PCBとは</vt:lpstr>
      <vt:lpstr>PCB含有製品の種類</vt:lpstr>
      <vt:lpstr>経過と処分体制の整備</vt:lpstr>
      <vt:lpstr>PowerPoint プレゼンテーション</vt:lpstr>
      <vt:lpstr>PCB廃棄物の種類</vt:lpstr>
      <vt:lpstr>ＰＣＢが使用された代表的な電気機器</vt:lpstr>
      <vt:lpstr>PowerPoint プレゼンテーション</vt:lpstr>
      <vt:lpstr>①②PCB廃棄物の確認方法（トランス・コンデンサー）</vt:lpstr>
      <vt:lpstr>STEP１　銘板から判断（ＨＰや製造メーカーへ問い合わせ）</vt:lpstr>
      <vt:lpstr>製造メーカーのPCB含有に係る見解書等について</vt:lpstr>
      <vt:lpstr>STEP２　絶縁油中のPCB濃度の分析</vt:lpstr>
      <vt:lpstr>③PCB廃棄物の確認方法（照明器具の安定器）</vt:lpstr>
      <vt:lpstr>PowerPoint プレゼンテーション</vt:lpstr>
      <vt:lpstr>PCB特別措置法（抜粋）</vt:lpstr>
      <vt:lpstr>高濃度ＰＣＢ廃棄物の処分委託期限について(第10条)</vt:lpstr>
      <vt:lpstr>ＰＣＢ特別措置法に関する各種届出書の提出先</vt:lpstr>
      <vt:lpstr>PCB廃棄物の保管について</vt:lpstr>
      <vt:lpstr>PowerPoint プレゼンテーション</vt:lpstr>
      <vt:lpstr>PCB廃棄物の処理委託先</vt:lpstr>
      <vt:lpstr>①高濃度PCB廃棄物の処分について</vt:lpstr>
      <vt:lpstr>PowerPoint プレゼンテーション</vt:lpstr>
      <vt:lpstr>中小企業者等処理費用軽減制度</vt:lpstr>
      <vt:lpstr>②低濃度PCB廃棄物の処分について</vt:lpstr>
      <vt:lpstr>PCB廃棄物に関する主な罰則一覧</vt:lpstr>
      <vt:lpstr>まとめ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　有里</dc:creator>
  <cp:lastModifiedBy>山田　繁</cp:lastModifiedBy>
  <cp:revision>1089</cp:revision>
  <cp:lastPrinted>2019-01-31T07:17:53Z</cp:lastPrinted>
  <dcterms:created xsi:type="dcterms:W3CDTF">2015-06-05T03:14:15Z</dcterms:created>
  <dcterms:modified xsi:type="dcterms:W3CDTF">2019-02-01T07:22:24Z</dcterms:modified>
</cp:coreProperties>
</file>